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 id="2147483962" r:id="rId2"/>
    <p:sldMasterId id="2147483967" r:id="rId3"/>
    <p:sldMasterId id="2147483979" r:id="rId4"/>
  </p:sldMasterIdLst>
  <p:notesMasterIdLst>
    <p:notesMasterId r:id="rId39"/>
  </p:notesMasterIdLst>
  <p:sldIdLst>
    <p:sldId id="256" r:id="rId5"/>
    <p:sldId id="262" r:id="rId6"/>
    <p:sldId id="257" r:id="rId7"/>
    <p:sldId id="258" r:id="rId8"/>
    <p:sldId id="259" r:id="rId9"/>
    <p:sldId id="260" r:id="rId10"/>
    <p:sldId id="261"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63" r:id="rId32"/>
    <p:sldId id="264" r:id="rId33"/>
    <p:sldId id="265" r:id="rId34"/>
    <p:sldId id="266" r:id="rId35"/>
    <p:sldId id="267" r:id="rId36"/>
    <p:sldId id="268" r:id="rId37"/>
    <p:sldId id="269" r:id="rId38"/>
  </p:sldIdLst>
  <p:sldSz cx="128016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2" d="100"/>
          <a:sy n="112" d="100"/>
        </p:scale>
        <p:origin x="-258" y="-84"/>
      </p:cViewPr>
      <p:guideLst>
        <p:guide orient="horz" pos="2160"/>
        <p:guide pos="4032"/>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32BB9D9-8796-4071-984D-547EF68D8877}" type="datetimeFigureOut">
              <a:rPr lang="en-US" smtClean="0"/>
              <a:t>3/13/2018</a:t>
            </a:fld>
            <a:endParaRPr lang="en-US"/>
          </a:p>
        </p:txBody>
      </p:sp>
      <p:sp>
        <p:nvSpPr>
          <p:cNvPr id="4" name="Slide Image Placeholder 3"/>
          <p:cNvSpPr>
            <a:spLocks noGrp="1" noRot="1" noChangeAspect="1"/>
          </p:cNvSpPr>
          <p:nvPr>
            <p:ph type="sldImg" idx="2"/>
          </p:nvPr>
        </p:nvSpPr>
        <p:spPr>
          <a:xfrm>
            <a:off x="252413" y="696913"/>
            <a:ext cx="6505575"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083D432-808D-4034-8AD8-EBB01A18D315}" type="slidenum">
              <a:rPr lang="en-US" smtClean="0"/>
              <a:t>‹#›</a:t>
            </a:fld>
            <a:endParaRPr lang="en-US"/>
          </a:p>
        </p:txBody>
      </p:sp>
    </p:spTree>
    <p:extLst>
      <p:ext uri="{BB962C8B-B14F-4D97-AF65-F5344CB8AC3E}">
        <p14:creationId xmlns:p14="http://schemas.microsoft.com/office/powerpoint/2010/main" val="1807636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696913"/>
            <a:ext cx="6505575"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78083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lpIvSj-DZAhVjhlQKHXQBDGMQjRwIBg&amp;url=https://www.cais.usc.edu/&amp;psig=AOvVaw2ca7zQeUCwd952qTIUa6nz&amp;ust=1520715137765210"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lpIvSj-DZAhVjhlQKHXQBDGMQjRwIBg&amp;url=https://www.cais.usc.edu/&amp;psig=AOvVaw2ca7zQeUCwd952qTIUa6nz&amp;ust=1520715137765210"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lpIvSj-DZAhVjhlQKHXQBDGMQjRwIBg&amp;url=https://www.cais.usc.edu/&amp;psig=AOvVaw2ca7zQeUCwd952qTIUa6nz&amp;ust=1520715137765210"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lpIvSj-DZAhVjhlQKHXQBDGMQjRwIBg&amp;url=https://www.cais.usc.edu/&amp;psig=AOvVaw2ca7zQeUCwd952qTIUa6nz&amp;ust=1520715137765210"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lpIvSj-DZAhVjhlQKHXQBDGMQjRwIBg&amp;url=https://www.cais.usc.edu/&amp;psig=AOvVaw2ca7zQeUCwd952qTIUa6nz&amp;ust=1520715137765210"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lpIvSj-DZAhVjhlQKHXQBDGMQjRwIBg&amp;url=https://www.cais.usc.edu/&amp;psig=AOvVaw2ca7zQeUCwd952qTIUa6nz&amp;ust=1520715137765210"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lpIvSj-DZAhVjhlQKHXQBDGMQjRwIBg&amp;url=https://www.cais.usc.edu/&amp;psig=AOvVaw2ca7zQeUCwd952qTIUa6nz&amp;ust=1520715137765210"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lpIvSj-DZAhVjhlQKHXQBDGMQjRwIBg&amp;url=https://www.cais.usc.edu/&amp;psig=AOvVaw2ca7zQeUCwd952qTIUa6nz&amp;ust=1520715137765210"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lpIvSj-DZAhVjhlQKHXQBDGMQjRwIBg&amp;url=https://www.cais.usc.edu/&amp;psig=AOvVaw2ca7zQeUCwd952qTIUa6nz&amp;ust=1520715137765210"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lpIvSj-DZAhVjhlQKHXQBDGMQjRwIBg&amp;url=https://www.cais.usc.edu/&amp;psig=AOvVaw2ca7zQeUCwd952qTIUa6nz&amp;ust=1520715137765210"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lpIvSj-DZAhVjhlQKHXQBDGMQjRwIBg&amp;url=https://www.cais.usc.edu/&amp;psig=AOvVaw2ca7zQeUCwd952qTIUa6nz&amp;ust=1520715137765210"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905001"/>
            <a:ext cx="1056132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0120" y="4572000"/>
            <a:ext cx="9046464"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pic>
        <p:nvPicPr>
          <p:cNvPr id="1026" name="Picture 2" descr="C:\Users\517\AppData\Local\Microsoft\Windows\Temporary Internet Files\Content.Outlook\PMRJPHXI\mp_logo_red.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9819503" y="6493038"/>
            <a:ext cx="1853266" cy="2743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usc logo">
            <a:hlinkClick r:id="rId3"/>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55835" y="6307112"/>
            <a:ext cx="2387366" cy="4145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pic>
        <p:nvPicPr>
          <p:cNvPr id="9" name="Picture 2" descr="C:\Users\517\AppData\Local\Microsoft\Windows\Temporary Internet Files\Content.Outlook\PMRJPHXI\mp_logo_red.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9819503" y="6493038"/>
            <a:ext cx="1853266"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usc logo">
            <a:hlinkClick r:id="rId3"/>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55835" y="6307112"/>
            <a:ext cx="2387366" cy="4145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0" y="274639"/>
            <a:ext cx="245364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40080" y="274639"/>
            <a:ext cx="84277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pic>
        <p:nvPicPr>
          <p:cNvPr id="9" name="Picture 2" descr="C:\Users\517\AppData\Local\Microsoft\Windows\Temporary Internet Files\Content.Outlook\PMRJPHXI\mp_logo_red.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9819503" y="6493038"/>
            <a:ext cx="1853266"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usc logo">
            <a:hlinkClick r:id="rId3"/>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55835" y="6307112"/>
            <a:ext cx="2387366" cy="4145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Frame">
    <p:spTree>
      <p:nvGrpSpPr>
        <p:cNvPr id="1" name=""/>
        <p:cNvGrpSpPr/>
        <p:nvPr/>
      </p:nvGrpSpPr>
      <p:grpSpPr>
        <a:xfrm>
          <a:off x="0" y="0"/>
          <a:ext cx="0" cy="0"/>
          <a:chOff x="0" y="0"/>
          <a:chExt cx="0" cy="0"/>
        </a:xfrm>
      </p:grpSpPr>
      <p:sp>
        <p:nvSpPr>
          <p:cNvPr id="5" name="Rectangle 4"/>
          <p:cNvSpPr/>
          <p:nvPr userDrawn="1"/>
        </p:nvSpPr>
        <p:spPr>
          <a:xfrm>
            <a:off x="213360" y="152400"/>
            <a:ext cx="12374880" cy="6553200"/>
          </a:xfrm>
          <a:prstGeom prst="rect">
            <a:avLst/>
          </a:prstGeom>
          <a:noFill/>
          <a:ln w="127000" cmpd="sng">
            <a:solidFill>
              <a:srgbClr val="0084A9"/>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defRPr/>
            </a:pPr>
            <a:endParaRPr lang="en-US" altLang="en-US" smtClean="0">
              <a:solidFill>
                <a:srgbClr val="FFFFFF"/>
              </a:solidFill>
            </a:endParaRPr>
          </a:p>
        </p:txBody>
      </p:sp>
      <p:sp>
        <p:nvSpPr>
          <p:cNvPr id="7" name="Title 1"/>
          <p:cNvSpPr>
            <a:spLocks noGrp="1"/>
          </p:cNvSpPr>
          <p:nvPr>
            <p:ph type="ctrTitle"/>
          </p:nvPr>
        </p:nvSpPr>
        <p:spPr bwMode="auto">
          <a:xfrm>
            <a:off x="608965" y="2133600"/>
            <a:ext cx="11308080" cy="1524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gn="l">
              <a:lnSpc>
                <a:spcPts val="5000"/>
              </a:lnSpc>
              <a:defRPr sz="3600" b="1" i="1" cap="all" baseline="0">
                <a:solidFill>
                  <a:srgbClr val="1F497D"/>
                </a:solidFill>
                <a:latin typeface="Calibri" panose="020F0502020204030204" pitchFamily="34" charset="0"/>
              </a:defRPr>
            </a:lvl1pPr>
          </a:lstStyle>
          <a:p>
            <a:r>
              <a:rPr lang="en-US" altLang="en-US" dirty="0" smtClean="0"/>
              <a:t>Click to edit Master title style</a:t>
            </a:r>
          </a:p>
        </p:txBody>
      </p:sp>
      <p:sp>
        <p:nvSpPr>
          <p:cNvPr id="8" name="Subtitle 2"/>
          <p:cNvSpPr>
            <a:spLocks noGrp="1"/>
          </p:cNvSpPr>
          <p:nvPr>
            <p:ph type="subTitle" idx="1"/>
          </p:nvPr>
        </p:nvSpPr>
        <p:spPr bwMode="auto">
          <a:xfrm>
            <a:off x="585018" y="3886200"/>
            <a:ext cx="992124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buFontTx/>
              <a:buNone/>
              <a:defRPr sz="2400">
                <a:solidFill>
                  <a:srgbClr val="1F497D"/>
                </a:solidFill>
                <a:latin typeface="Calibri" panose="020F0502020204030204" pitchFamily="34" charset="0"/>
              </a:defRPr>
            </a:lvl1pPr>
          </a:lstStyle>
          <a:p>
            <a:r>
              <a:rPr lang="en-US" altLang="en-US" dirty="0" smtClean="0"/>
              <a:t>Click to edit Master subtitle style</a:t>
            </a:r>
          </a:p>
        </p:txBody>
      </p:sp>
      <p:pic>
        <p:nvPicPr>
          <p:cNvPr id="1026" name="Picture 2" descr="C:\Users\glk1\AppData\Local\Microsoft\Windows\Temporary Internet Files\Content.Outlook\VE4E0X3W\LIMNEXUS LOGO-high-res (01093602).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533400" y="304801"/>
            <a:ext cx="2880360" cy="1589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7181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erior NC">
    <p:spTree>
      <p:nvGrpSpPr>
        <p:cNvPr id="1" name=""/>
        <p:cNvGrpSpPr/>
        <p:nvPr/>
      </p:nvGrpSpPr>
      <p:grpSpPr>
        <a:xfrm>
          <a:off x="0" y="0"/>
          <a:ext cx="0" cy="0"/>
          <a:chOff x="0" y="0"/>
          <a:chExt cx="0" cy="0"/>
        </a:xfrm>
      </p:grpSpPr>
      <p:sp>
        <p:nvSpPr>
          <p:cNvPr id="4" name="Line 24"/>
          <p:cNvSpPr>
            <a:spLocks noChangeShapeType="1"/>
          </p:cNvSpPr>
          <p:nvPr userDrawn="1">
            <p:custDataLst>
              <p:tags r:id="rId1"/>
            </p:custDataLst>
          </p:nvPr>
        </p:nvSpPr>
        <p:spPr bwMode="auto">
          <a:xfrm>
            <a:off x="746759" y="1066800"/>
            <a:ext cx="1129474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cs typeface="Arial" charset="0"/>
            </a:endParaRPr>
          </a:p>
        </p:txBody>
      </p:sp>
      <p:sp>
        <p:nvSpPr>
          <p:cNvPr id="6" name="TextBox 5"/>
          <p:cNvSpPr txBox="1">
            <a:spLocks noChangeArrowheads="1"/>
          </p:cNvSpPr>
          <p:nvPr userDrawn="1"/>
        </p:nvSpPr>
        <p:spPr bwMode="auto">
          <a:xfrm>
            <a:off x="5974081" y="6438900"/>
            <a:ext cx="585406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fontAlgn="base" hangingPunct="1">
              <a:spcBef>
                <a:spcPct val="0"/>
              </a:spcBef>
              <a:spcAft>
                <a:spcPct val="0"/>
              </a:spcAft>
              <a:defRPr/>
            </a:pPr>
            <a:endParaRPr lang="en-US" altLang="en-US" sz="1100" dirty="0" smtClean="0">
              <a:solidFill>
                <a:prstClr val="black"/>
              </a:solidFill>
              <a:latin typeface="Georgia" pitchFamily="18" charset="0"/>
            </a:endParaRPr>
          </a:p>
        </p:txBody>
      </p:sp>
      <p:sp>
        <p:nvSpPr>
          <p:cNvPr id="13" name="Content Placeholder 2"/>
          <p:cNvSpPr>
            <a:spLocks noGrp="1"/>
          </p:cNvSpPr>
          <p:nvPr>
            <p:ph idx="1"/>
          </p:nvPr>
        </p:nvSpPr>
        <p:spPr>
          <a:xfrm>
            <a:off x="633410" y="1273969"/>
            <a:ext cx="11521440" cy="5164932"/>
          </a:xfrm>
          <a:prstGeom prst="rect">
            <a:avLst/>
          </a:prstGeom>
        </p:spPr>
        <p:txBody>
          <a:bodyPr/>
          <a:lstStyle>
            <a:lvl1pPr marL="341313" indent="-341313">
              <a:spcBef>
                <a:spcPts val="2400"/>
              </a:spcBef>
              <a:spcAft>
                <a:spcPts val="0"/>
              </a:spcAft>
              <a:buClrTx/>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90563" indent="-349250">
              <a:spcBef>
                <a:spcPts val="1800"/>
              </a:spcBef>
              <a:spcAft>
                <a:spcPts val="0"/>
              </a:spcAft>
              <a:buClrTx/>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2pPr>
            <a:lvl3pPr marL="1033463" indent="-119063">
              <a:buClrTx/>
              <a:buFont typeface="Arial" panose="020B0604020202020204" pitchFamily="34" charset="0"/>
              <a:buChar char="•"/>
              <a:defRPr sz="1600">
                <a:solidFill>
                  <a:schemeClr val="tx1"/>
                </a:solidFill>
                <a:latin typeface="Georgia" panose="02040502050405020303" pitchFamily="18" charset="0"/>
              </a:defRPr>
            </a:lvl3pPr>
            <a:lvl4pPr marL="1490663" indent="-119063">
              <a:buClrTx/>
              <a:buFont typeface="Arial" panose="020B0604020202020204" pitchFamily="34" charset="0"/>
              <a:buChar char="•"/>
              <a:defRPr sz="1400">
                <a:solidFill>
                  <a:schemeClr val="tx1"/>
                </a:solidFill>
                <a:latin typeface="Georgia" panose="02040502050405020303" pitchFamily="18" charset="0"/>
              </a:defRPr>
            </a:lvl4pPr>
            <a:lvl5pPr marL="1941513" indent="-112713">
              <a:buClrTx/>
              <a:buFont typeface="Arial" panose="020B0604020202020204" pitchFamily="34" charset="0"/>
              <a:buChar char="•"/>
              <a:defRPr sz="1400">
                <a:solidFill>
                  <a:schemeClr val="tx1"/>
                </a:solidFill>
                <a:latin typeface="Georgia" panose="02040502050405020303"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Placeholder 9"/>
          <p:cNvSpPr>
            <a:spLocks noGrp="1"/>
          </p:cNvSpPr>
          <p:nvPr>
            <p:ph type="title"/>
          </p:nvPr>
        </p:nvSpPr>
        <p:spPr>
          <a:xfrm>
            <a:off x="633410" y="152400"/>
            <a:ext cx="11521440" cy="609600"/>
          </a:xfrm>
          <a:prstGeom prst="rect">
            <a:avLst/>
          </a:prstGeom>
        </p:spPr>
        <p:txBody>
          <a:bodyPr rtlCol="0">
            <a:normAutofit/>
          </a:bodyPr>
          <a:lstStyle>
            <a:lvl1pPr algn="ctr">
              <a:defRPr sz="3600" b="1" baseline="0">
                <a:solidFill>
                  <a:srgbClr val="002060"/>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26079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 with Frame">
    <p:spTree>
      <p:nvGrpSpPr>
        <p:cNvPr id="1" name=""/>
        <p:cNvGrpSpPr/>
        <p:nvPr/>
      </p:nvGrpSpPr>
      <p:grpSpPr>
        <a:xfrm>
          <a:off x="0" y="0"/>
          <a:ext cx="0" cy="0"/>
          <a:chOff x="0" y="0"/>
          <a:chExt cx="0" cy="0"/>
        </a:xfrm>
      </p:grpSpPr>
      <p:sp>
        <p:nvSpPr>
          <p:cNvPr id="3" name="Rectangle 2"/>
          <p:cNvSpPr/>
          <p:nvPr userDrawn="1"/>
        </p:nvSpPr>
        <p:spPr>
          <a:xfrm>
            <a:off x="213360" y="152400"/>
            <a:ext cx="12374880" cy="6553200"/>
          </a:xfrm>
          <a:prstGeom prst="rect">
            <a:avLst/>
          </a:prstGeom>
          <a:noFill/>
          <a:ln w="127000" cmpd="sng">
            <a:solidFill>
              <a:srgbClr val="0084A9"/>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defRPr/>
            </a:pPr>
            <a:endParaRPr lang="en-US" altLang="en-US" smtClean="0">
              <a:solidFill>
                <a:srgbClr val="FFFFFF"/>
              </a:solidFill>
            </a:endParaRPr>
          </a:p>
        </p:txBody>
      </p:sp>
      <p:pic>
        <p:nvPicPr>
          <p:cNvPr id="4" name="Picture 2" descr="C:\Users\glk1\AppData\Local\Microsoft\Windows\Temporary Internet Files\Content.Outlook\VE4E0X3W\LIMNEXUS LOGO-high-res (01093602).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627120" y="2117148"/>
            <a:ext cx="4753535" cy="2623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1731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40080" y="1676401"/>
            <a:ext cx="1152144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A3D9C8C-8F6F-4768-8AC1-82EA6784DB08}" type="datetime1">
              <a:rPr lang="en-US" smtClean="0"/>
              <a:pPr/>
              <a:t>3/13/2018</a:t>
            </a:fld>
            <a:endParaRPr lang="en-US"/>
          </a:p>
        </p:txBody>
      </p:sp>
      <p:sp>
        <p:nvSpPr>
          <p:cNvPr id="5" name="Footer Placeholder 4"/>
          <p:cNvSpPr>
            <a:spLocks noGrp="1"/>
          </p:cNvSpPr>
          <p:nvPr>
            <p:ph type="ftr" sz="quarter" idx="11"/>
          </p:nvPr>
        </p:nvSpPr>
        <p:spPr>
          <a:xfrm>
            <a:off x="7360920" y="6400801"/>
            <a:ext cx="4053840" cy="365125"/>
          </a:xfrm>
        </p:spPr>
        <p:txBody>
          <a:bodyPr/>
          <a:lstStyle/>
          <a:p>
            <a:pPr algn="r"/>
            <a:r>
              <a:rPr lang="en-US" dirty="0" err="1" smtClean="0"/>
              <a:t>LimNexus</a:t>
            </a:r>
            <a:r>
              <a:rPr lang="en-US" dirty="0" smtClean="0"/>
              <a:t> LLP © 2017</a:t>
            </a:r>
            <a:endParaRPr lang="en-US" dirty="0"/>
          </a:p>
        </p:txBody>
      </p:sp>
      <p:sp>
        <p:nvSpPr>
          <p:cNvPr id="6" name="Slide Number Placeholder 5"/>
          <p:cNvSpPr>
            <a:spLocks noGrp="1"/>
          </p:cNvSpPr>
          <p:nvPr>
            <p:ph type="sldNum" sz="quarter" idx="12"/>
          </p:nvPr>
        </p:nvSpPr>
        <p:spPr>
          <a:xfrm>
            <a:off x="11628120" y="6400801"/>
            <a:ext cx="533400" cy="365125"/>
          </a:xfrm>
        </p:spPr>
        <p:txBody>
          <a:bodyPr/>
          <a:lstStyle/>
          <a:p>
            <a:fld id="{741A9FFB-4239-47E7-BEFC-04EFCFF97E89}" type="slidenum">
              <a:rPr lang="en-US" smtClean="0"/>
              <a:pPr/>
              <a:t>‹#›</a:t>
            </a:fld>
            <a:endParaRPr lang="en-US" dirty="0"/>
          </a:p>
        </p:txBody>
      </p:sp>
    </p:spTree>
    <p:extLst>
      <p:ext uri="{BB962C8B-B14F-4D97-AF65-F5344CB8AC3E}">
        <p14:creationId xmlns:p14="http://schemas.microsoft.com/office/powerpoint/2010/main" val="12078306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122363"/>
            <a:ext cx="96012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00200" y="3602038"/>
            <a:ext cx="96012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F0E9CE-B38B-47AA-9728-704BB656E514}" type="datetimeFigureOut">
              <a:rPr lang="en-US" smtClean="0">
                <a:solidFill>
                  <a:prstClr val="black">
                    <a:tint val="75000"/>
                  </a:prstClr>
                </a:solidFill>
              </a:rPr>
              <a:pPr/>
              <a:t>3/13/2018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D59A29C-38A9-4007-AA58-A5874614F9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8765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0E9CE-B38B-47AA-9728-704BB656E514}" type="datetimeFigureOut">
              <a:rPr lang="en-US" smtClean="0">
                <a:solidFill>
                  <a:prstClr val="black">
                    <a:tint val="75000"/>
                  </a:prstClr>
                </a:solidFill>
              </a:rPr>
              <a:pPr/>
              <a:t>3/13/2018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D59A29C-38A9-4007-AA58-A5874614F9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2062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1709740"/>
            <a:ext cx="1104138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73443" y="4589465"/>
            <a:ext cx="1104138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F0E9CE-B38B-47AA-9728-704BB656E514}" type="datetimeFigureOut">
              <a:rPr lang="en-US" smtClean="0">
                <a:solidFill>
                  <a:prstClr val="black">
                    <a:tint val="75000"/>
                  </a:prstClr>
                </a:solidFill>
              </a:rPr>
              <a:pPr/>
              <a:t>3/13/2018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D59A29C-38A9-4007-AA58-A5874614F9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848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0110" y="1825625"/>
            <a:ext cx="544068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80810" y="1825625"/>
            <a:ext cx="544068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F0E9CE-B38B-47AA-9728-704BB656E514}" type="datetimeFigureOut">
              <a:rPr lang="en-US" smtClean="0">
                <a:solidFill>
                  <a:prstClr val="black">
                    <a:tint val="75000"/>
                  </a:prstClr>
                </a:solidFill>
              </a:rPr>
              <a:pPr/>
              <a:t>3/13/2018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D59A29C-38A9-4007-AA58-A5874614F9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889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pic>
        <p:nvPicPr>
          <p:cNvPr id="9" name="Picture 2" descr="C:\Users\517\AppData\Local\Microsoft\Windows\Temporary Internet Files\Content.Outlook\PMRJPHXI\mp_logo_red.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9819503" y="6493038"/>
            <a:ext cx="1853266"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usc logo">
            <a:hlinkClick r:id="rId3"/>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55835" y="6307112"/>
            <a:ext cx="2387366" cy="4145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365127"/>
            <a:ext cx="1104138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81779" y="1681163"/>
            <a:ext cx="54156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81779" y="2505075"/>
            <a:ext cx="541567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480811" y="1681163"/>
            <a:ext cx="54423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80811" y="2505075"/>
            <a:ext cx="544234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F0E9CE-B38B-47AA-9728-704BB656E514}" type="datetimeFigureOut">
              <a:rPr lang="en-US" smtClean="0">
                <a:solidFill>
                  <a:prstClr val="black">
                    <a:tint val="75000"/>
                  </a:prstClr>
                </a:solidFill>
              </a:rPr>
              <a:pPr/>
              <a:t>3/13/2018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D59A29C-38A9-4007-AA58-A5874614F9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5736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F0E9CE-B38B-47AA-9728-704BB656E514}" type="datetimeFigureOut">
              <a:rPr lang="en-US" smtClean="0">
                <a:solidFill>
                  <a:prstClr val="black">
                    <a:tint val="75000"/>
                  </a:prstClr>
                </a:solidFill>
              </a:rPr>
              <a:pPr/>
              <a:t>3/13/2018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D59A29C-38A9-4007-AA58-A5874614F9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2076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0E9CE-B38B-47AA-9728-704BB656E514}" type="datetimeFigureOut">
              <a:rPr lang="en-US" smtClean="0">
                <a:solidFill>
                  <a:prstClr val="black">
                    <a:tint val="75000"/>
                  </a:prstClr>
                </a:solidFill>
              </a:rPr>
              <a:pPr/>
              <a:t>3/13/2018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D59A29C-38A9-4007-AA58-A5874614F9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1891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457200"/>
            <a:ext cx="4128849"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442347" y="987427"/>
            <a:ext cx="648081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81778" y="2057400"/>
            <a:ext cx="41288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0E9CE-B38B-47AA-9728-704BB656E514}" type="datetimeFigureOut">
              <a:rPr lang="en-US" smtClean="0">
                <a:solidFill>
                  <a:prstClr val="black">
                    <a:tint val="75000"/>
                  </a:prstClr>
                </a:solidFill>
              </a:rPr>
              <a:pPr/>
              <a:t>3/13/2018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D59A29C-38A9-4007-AA58-A5874614F9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6916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457200"/>
            <a:ext cx="4128849"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442347" y="987427"/>
            <a:ext cx="648081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81778" y="2057400"/>
            <a:ext cx="41288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0E9CE-B38B-47AA-9728-704BB656E514}" type="datetimeFigureOut">
              <a:rPr lang="en-US" smtClean="0">
                <a:solidFill>
                  <a:prstClr val="black">
                    <a:tint val="75000"/>
                  </a:prstClr>
                </a:solidFill>
              </a:rPr>
              <a:pPr/>
              <a:t>3/13/2018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D59A29C-38A9-4007-AA58-A5874614F9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1439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0E9CE-B38B-47AA-9728-704BB656E514}" type="datetimeFigureOut">
              <a:rPr lang="en-US" smtClean="0">
                <a:solidFill>
                  <a:prstClr val="black">
                    <a:tint val="75000"/>
                  </a:prstClr>
                </a:solidFill>
              </a:rPr>
              <a:pPr/>
              <a:t>3/13/2018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D59A29C-38A9-4007-AA58-A5874614F9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28364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365125"/>
            <a:ext cx="276034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0111" y="365125"/>
            <a:ext cx="812101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0E9CE-B38B-47AA-9728-704BB656E514}" type="datetimeFigureOut">
              <a:rPr lang="en-US" smtClean="0">
                <a:solidFill>
                  <a:prstClr val="black">
                    <a:tint val="75000"/>
                  </a:prstClr>
                </a:solidFill>
              </a:rPr>
              <a:pPr/>
              <a:t>3/13/2018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D59A29C-38A9-4007-AA58-A5874614F9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565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8016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212703" y="2099733"/>
            <a:ext cx="9266941"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212703" y="4777380"/>
            <a:ext cx="9266941"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691699" y="1784605"/>
            <a:ext cx="990599" cy="320039"/>
          </a:xfrm>
        </p:spPr>
        <p:txBody>
          <a:bodyPr anchor="t"/>
          <a:lstStyle>
            <a:lvl1pPr algn="l">
              <a:defRPr b="0" i="0">
                <a:solidFill>
                  <a:schemeClr val="bg1">
                    <a:alpha val="60000"/>
                  </a:schemeClr>
                </a:solidFill>
              </a:defRPr>
            </a:lvl1pPr>
          </a:lstStyle>
          <a:p>
            <a:fld id="{5923F103-BC34-4FE4-A40E-EDDEECFDA5D0}" type="datetimeFigureOut">
              <a:rPr lang="en-US" dirty="0">
                <a:solidFill>
                  <a:prstClr val="white">
                    <a:alpha val="60000"/>
                  </a:prstClr>
                </a:solidFill>
              </a:rPr>
              <a:pPr/>
              <a:t>3/13/2018</a:t>
            </a:fld>
            <a:endParaRPr lang="en-US" dirty="0">
              <a:solidFill>
                <a:prstClr val="white">
                  <a:alpha val="60000"/>
                </a:prstClr>
              </a:solidFill>
            </a:endParaRPr>
          </a:p>
        </p:txBody>
      </p:sp>
      <p:sp>
        <p:nvSpPr>
          <p:cNvPr id="5" name="Footer Placeholder 4"/>
          <p:cNvSpPr>
            <a:spLocks noGrp="1"/>
          </p:cNvSpPr>
          <p:nvPr>
            <p:ph type="ftr" sz="quarter" idx="11"/>
          </p:nvPr>
        </p:nvSpPr>
        <p:spPr bwMode="gray">
          <a:xfrm rot="5400000">
            <a:off x="9496070" y="3220213"/>
            <a:ext cx="3859795" cy="320041"/>
          </a:xfrm>
        </p:spPr>
        <p:txBody>
          <a:bodyPr/>
          <a:lstStyle>
            <a:lvl1pPr>
              <a:defRPr b="0" i="0">
                <a:solidFill>
                  <a:schemeClr val="bg1">
                    <a:alpha val="60000"/>
                  </a:schemeClr>
                </a:solidFill>
              </a:defRPr>
            </a:lvl1pPr>
          </a:lstStyle>
          <a:p>
            <a:r>
              <a:rPr lang="en-US" dirty="0">
                <a:solidFill>
                  <a:prstClr val="white">
                    <a:alpha val="60000"/>
                  </a:prstClr>
                </a:solidFill>
              </a:rPr>
              <a:t>
              </a:t>
            </a:r>
          </a:p>
        </p:txBody>
      </p:sp>
      <p:sp>
        <p:nvSpPr>
          <p:cNvPr id="11" name="Rectangle 10"/>
          <p:cNvSpPr/>
          <p:nvPr/>
        </p:nvSpPr>
        <p:spPr>
          <a:xfrm>
            <a:off x="10959703" y="0"/>
            <a:ext cx="72009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870168" y="295730"/>
            <a:ext cx="880109" cy="767687"/>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88083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12702" y="2603500"/>
            <a:ext cx="9266942"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solidFill>
                  <a:srgbClr val="B31166"/>
                </a:solidFill>
              </a:rPr>
              <a:pPr/>
              <a:t>3/13/2018</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88283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8016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212702" y="2677645"/>
            <a:ext cx="4568576"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7240338" y="2677644"/>
            <a:ext cx="3945422"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solidFill>
                  <a:srgbClr val="B31166"/>
                </a:solidFill>
              </a:rPr>
              <a:pPr/>
              <a:t>3/13/2018</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10959703" y="0"/>
            <a:ext cx="72009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6304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9" y="5486400"/>
            <a:ext cx="10723562"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1239" y="3852863"/>
            <a:ext cx="8589962"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3/13/2018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pic>
        <p:nvPicPr>
          <p:cNvPr id="9" name="Picture 2" descr="C:\Users\517\AppData\Local\Microsoft\Windows\Temporary Internet Files\Content.Outlook\PMRJPHXI\mp_logo_red.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9819503" y="6493038"/>
            <a:ext cx="1853266"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usc logo">
            <a:hlinkClick r:id="rId3"/>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55835" y="6307112"/>
            <a:ext cx="2387366" cy="4145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12702" y="2603501"/>
            <a:ext cx="5066416"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9148" y="2603500"/>
            <a:ext cx="5066417"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solidFill>
                  <a:srgbClr val="B31166"/>
                </a:solidFill>
              </a:rPr>
              <a:pPr/>
              <a:t>3/13/2018</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29942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12702" y="2603500"/>
            <a:ext cx="506641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2702" y="3179763"/>
            <a:ext cx="5066416"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9148" y="2603500"/>
            <a:ext cx="506641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19148" y="3179763"/>
            <a:ext cx="5066417"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solidFill>
                  <a:srgbClr val="B31166"/>
                </a:solidFill>
              </a:rPr>
              <a:pPr/>
              <a:t>3/13/2018</a:t>
            </a:fld>
            <a:endParaRPr lang="en-US" dirty="0">
              <a:solidFill>
                <a:srgbClr val="B31166"/>
              </a:solidFill>
            </a:endParaRPr>
          </a:p>
        </p:txBody>
      </p:sp>
      <p:sp>
        <p:nvSpPr>
          <p:cNvPr id="8" name="Footer Placeholder 7"/>
          <p:cNvSpPr>
            <a:spLocks noGrp="1"/>
          </p:cNvSpPr>
          <p:nvPr>
            <p:ph type="ftr" sz="quarter" idx="11"/>
          </p:nvPr>
        </p:nvSpPr>
        <p:spPr/>
        <p:txBody>
          <a:bodyPr/>
          <a:lstStyle/>
          <a:p>
            <a:r>
              <a:rPr lang="en-US" dirty="0">
                <a:solidFill>
                  <a:srgbClr val="B31166"/>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420626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212702" y="973668"/>
            <a:ext cx="9199484"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solidFill>
                  <a:srgbClr val="B31166"/>
                </a:solidFill>
              </a:rPr>
              <a:pPr/>
              <a:t>3/13/2018</a:t>
            </a:fld>
            <a:endParaRPr lang="en-US" dirty="0">
              <a:solidFill>
                <a:srgbClr val="B31166"/>
              </a:solidFill>
            </a:endParaRPr>
          </a:p>
        </p:txBody>
      </p:sp>
      <p:sp>
        <p:nvSpPr>
          <p:cNvPr id="4" name="Footer Placeholder 3"/>
          <p:cNvSpPr>
            <a:spLocks noGrp="1"/>
          </p:cNvSpPr>
          <p:nvPr>
            <p:ph type="ftr" sz="quarter" idx="11"/>
          </p:nvPr>
        </p:nvSpPr>
        <p:spPr/>
        <p:txBody>
          <a:bodyPr/>
          <a:lstStyle/>
          <a:p>
            <a:r>
              <a:rPr lang="en-US" dirty="0">
                <a:solidFill>
                  <a:srgbClr val="B31166"/>
                </a:solidFill>
              </a:rPr>
              <a:t>
              </a:t>
            </a: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65399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solidFill>
                  <a:srgbClr val="B31166"/>
                </a:solidFill>
              </a:rPr>
              <a:pPr/>
              <a:t>3/13/2018</a:t>
            </a:fld>
            <a:endParaRPr lang="en-US" dirty="0">
              <a:solidFill>
                <a:srgbClr val="B31166"/>
              </a:solidFill>
            </a:endParaRPr>
          </a:p>
        </p:txBody>
      </p:sp>
      <p:sp>
        <p:nvSpPr>
          <p:cNvPr id="3" name="Footer Placeholder 2"/>
          <p:cNvSpPr>
            <a:spLocks noGrp="1"/>
          </p:cNvSpPr>
          <p:nvPr>
            <p:ph type="ftr" sz="quarter" idx="11"/>
          </p:nvPr>
        </p:nvSpPr>
        <p:spPr/>
        <p:txBody>
          <a:bodyPr/>
          <a:lstStyle/>
          <a:p>
            <a:r>
              <a:rPr lang="en-US" dirty="0">
                <a:solidFill>
                  <a:srgbClr val="B31166"/>
                </a:solidFill>
              </a:rPr>
              <a:t>
              </a:t>
            </a:r>
          </a:p>
        </p:txBody>
      </p:sp>
      <p:sp>
        <p:nvSpPr>
          <p:cNvPr id="7" name="Rectangle 6"/>
          <p:cNvSpPr/>
          <p:nvPr/>
        </p:nvSpPr>
        <p:spPr>
          <a:xfrm>
            <a:off x="10959703" y="0"/>
            <a:ext cx="72009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287803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8016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212703" y="1295400"/>
            <a:ext cx="2932816"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070203" y="1447800"/>
            <a:ext cx="5449569"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212702" y="3129281"/>
            <a:ext cx="2932816"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solidFill>
                  <a:srgbClr val="B31166"/>
                </a:solidFill>
              </a:rPr>
              <a:pPr/>
              <a:t>3/13/2018</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10959703" y="0"/>
            <a:ext cx="72009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59559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8016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212703" y="1693334"/>
            <a:ext cx="4058391"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75264" y="1143000"/>
            <a:ext cx="338855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212702" y="3657600"/>
            <a:ext cx="4052173"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solidFill>
                  <a:srgbClr val="B31166"/>
                </a:solidFill>
              </a:rPr>
              <a:pPr/>
              <a:t>3/13/2018</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10959703" y="0"/>
            <a:ext cx="72009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11861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8016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212702" y="4969927"/>
            <a:ext cx="926694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12702" y="685800"/>
            <a:ext cx="9266942"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12702" y="5536665"/>
            <a:ext cx="9266941"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solidFill>
                  <a:srgbClr val="B31166"/>
                </a:solidFill>
              </a:rPr>
              <a:pPr/>
              <a:t>3/13/2018</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10959703" y="0"/>
            <a:ext cx="72009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73234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8016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206238" y="1063417"/>
            <a:ext cx="9273407"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212702" y="3543300"/>
            <a:ext cx="9266942"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solidFill>
                  <a:srgbClr val="B31166"/>
                </a:solidFill>
              </a:rPr>
              <a:pPr/>
              <a:t>3/13/2018</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3" name="Rectangle 12"/>
          <p:cNvSpPr/>
          <p:nvPr/>
        </p:nvSpPr>
        <p:spPr>
          <a:xfrm>
            <a:off x="10959703" y="0"/>
            <a:ext cx="72009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493215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8016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925644" y="607336"/>
            <a:ext cx="842008" cy="1569660"/>
          </a:xfrm>
          <a:prstGeom prst="rect">
            <a:avLst/>
          </a:prstGeom>
          <a:noFill/>
        </p:spPr>
        <p:txBody>
          <a:bodyPr wrap="square" rtlCol="0">
            <a:spAutoFit/>
          </a:bodyPr>
          <a:lstStyle/>
          <a:p>
            <a:pPr algn="r" defTabSz="457200"/>
            <a:r>
              <a:rPr lang="en-US" sz="9600" dirty="0">
                <a:solidFill>
                  <a:srgbClr val="B31166">
                    <a:lumMod val="60000"/>
                    <a:lumOff val="40000"/>
                  </a:srgbClr>
                </a:solidFill>
                <a:latin typeface="Arial"/>
                <a:cs typeface="Arial"/>
              </a:rPr>
              <a:t>“</a:t>
            </a:r>
          </a:p>
        </p:txBody>
      </p:sp>
      <p:sp>
        <p:nvSpPr>
          <p:cNvPr id="13" name="TextBox 12"/>
          <p:cNvSpPr txBox="1"/>
          <p:nvPr/>
        </p:nvSpPr>
        <p:spPr bwMode="gray">
          <a:xfrm>
            <a:off x="10378682" y="2613787"/>
            <a:ext cx="685401" cy="1569660"/>
          </a:xfrm>
          <a:prstGeom prst="rect">
            <a:avLst/>
          </a:prstGeom>
          <a:noFill/>
        </p:spPr>
        <p:txBody>
          <a:bodyPr wrap="square" rtlCol="0">
            <a:spAutoFit/>
          </a:bodyPr>
          <a:lstStyle/>
          <a:p>
            <a:pPr algn="r" defTabSz="457200"/>
            <a:r>
              <a:rPr lang="en-US" sz="96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660972" y="982134"/>
            <a:ext cx="8876601"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2043243" y="3678766"/>
            <a:ext cx="8117780"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212702" y="5029200"/>
            <a:ext cx="9707142"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solidFill>
                  <a:srgbClr val="B31166"/>
                </a:solidFill>
              </a:rPr>
              <a:pPr/>
              <a:t>3/13/2018</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9" name="Rectangle 18"/>
          <p:cNvSpPr/>
          <p:nvPr/>
        </p:nvSpPr>
        <p:spPr>
          <a:xfrm>
            <a:off x="10959703" y="0"/>
            <a:ext cx="72009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71743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8016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212702" y="2370667"/>
            <a:ext cx="9266943"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12702" y="5024967"/>
            <a:ext cx="9266942"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solidFill>
                  <a:srgbClr val="B31166"/>
                </a:solidFill>
              </a:rPr>
              <a:pPr/>
              <a:t>3/13/2018</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4" name="Rectangle 13"/>
          <p:cNvSpPr/>
          <p:nvPr/>
        </p:nvSpPr>
        <p:spPr>
          <a:xfrm>
            <a:off x="10959703" y="0"/>
            <a:ext cx="72009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32523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0080" y="1536192"/>
            <a:ext cx="512064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40" y="1536192"/>
            <a:ext cx="512064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pic>
        <p:nvPicPr>
          <p:cNvPr id="10" name="Picture 2" descr="C:\Users\517\AppData\Local\Microsoft\Windows\Temporary Internet Files\Content.Outlook\PMRJPHXI\mp_logo_red.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9819503" y="6493038"/>
            <a:ext cx="1853266" cy="2743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usc logo">
            <a:hlinkClick r:id="rId3"/>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55835" y="6307112"/>
            <a:ext cx="2387366" cy="4145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212702" y="973668"/>
            <a:ext cx="9266942"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212702" y="2603502"/>
            <a:ext cx="329897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212701" y="3179765"/>
            <a:ext cx="3298973"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738358" y="2603500"/>
            <a:ext cx="330435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738358" y="3179764"/>
            <a:ext cx="330435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8282542" y="2603501"/>
            <a:ext cx="3303017"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8282745" y="3179763"/>
            <a:ext cx="3302813"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624170"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161021"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solidFill>
                  <a:srgbClr val="B31166"/>
                </a:solidFill>
              </a:rPr>
              <a:pPr/>
              <a:t>3/13/2018</a:t>
            </a:fld>
            <a:endParaRPr lang="en-US" dirty="0">
              <a:solidFill>
                <a:srgbClr val="B31166"/>
              </a:solidFill>
            </a:endParaRPr>
          </a:p>
        </p:txBody>
      </p:sp>
      <p:sp>
        <p:nvSpPr>
          <p:cNvPr id="8" name="Footer Placeholder 7"/>
          <p:cNvSpPr>
            <a:spLocks noGrp="1"/>
          </p:cNvSpPr>
          <p:nvPr>
            <p:ph type="ftr" sz="quarter" idx="11"/>
          </p:nvPr>
        </p:nvSpPr>
        <p:spPr/>
        <p:txBody>
          <a:bodyPr/>
          <a:lstStyle/>
          <a:p>
            <a:r>
              <a:rPr lang="en-US" dirty="0">
                <a:solidFill>
                  <a:srgbClr val="B31166"/>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900633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212702" y="973668"/>
            <a:ext cx="9266942"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212702" y="4532844"/>
            <a:ext cx="320296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401281" y="2603500"/>
            <a:ext cx="2825804"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212702" y="5109106"/>
            <a:ext cx="3202960"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797308" y="4532845"/>
            <a:ext cx="3202960"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985886" y="2603500"/>
            <a:ext cx="2825805"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798681" y="5109105"/>
            <a:ext cx="3202960"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8381914" y="4532845"/>
            <a:ext cx="320365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571183" y="2603500"/>
            <a:ext cx="2825804"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8381914" y="5109104"/>
            <a:ext cx="3203651"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626123"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8187692"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solidFill>
                  <a:srgbClr val="B31166"/>
                </a:solidFill>
              </a:rPr>
              <a:pPr/>
              <a:t>3/13/2018</a:t>
            </a:fld>
            <a:endParaRPr lang="en-US" dirty="0">
              <a:solidFill>
                <a:srgbClr val="B31166"/>
              </a:solidFill>
            </a:endParaRPr>
          </a:p>
        </p:txBody>
      </p:sp>
      <p:sp>
        <p:nvSpPr>
          <p:cNvPr id="8" name="Footer Placeholder 7"/>
          <p:cNvSpPr>
            <a:spLocks noGrp="1"/>
          </p:cNvSpPr>
          <p:nvPr>
            <p:ph type="ftr" sz="quarter" idx="11"/>
          </p:nvPr>
        </p:nvSpPr>
        <p:spPr>
          <a:xfrm>
            <a:off x="589167" y="6391839"/>
            <a:ext cx="3826496" cy="304801"/>
          </a:xfrm>
        </p:spPr>
        <p:txBody>
          <a:bodyPr/>
          <a:lstStyle/>
          <a:p>
            <a:r>
              <a:rPr lang="en-US" dirty="0">
                <a:solidFill>
                  <a:srgbClr val="B31166"/>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556111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2702" y="973668"/>
            <a:ext cx="9266942"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212702" y="2603500"/>
            <a:ext cx="9266942"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230211" y="6391839"/>
            <a:ext cx="1040129" cy="304799"/>
          </a:xfrm>
        </p:spPr>
        <p:txBody>
          <a:bodyPr/>
          <a:lstStyle/>
          <a:p>
            <a:fld id="{53086D93-FCAC-47E0-A2EE-787E62CA814C}" type="datetimeFigureOut">
              <a:rPr lang="en-US" dirty="0">
                <a:solidFill>
                  <a:srgbClr val="B31166"/>
                </a:solidFill>
              </a:rPr>
              <a:pPr/>
              <a:t>3/13/2018</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93956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8016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9014497" y="1278467"/>
            <a:ext cx="1480463"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212702" y="1278467"/>
            <a:ext cx="656882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185760" y="6391839"/>
            <a:ext cx="1041742" cy="304799"/>
          </a:xfrm>
        </p:spPr>
        <p:txBody>
          <a:bodyPr/>
          <a:lstStyle/>
          <a:p>
            <a:fld id="{CDA879A6-0FD0-4734-A311-86BFCA472E6E}" type="datetimeFigureOut">
              <a:rPr lang="en-US" dirty="0">
                <a:solidFill>
                  <a:srgbClr val="B31166"/>
                </a:solidFill>
              </a:rPr>
              <a:pPr/>
              <a:t>3/13/2018</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4" name="Rectangle 13"/>
          <p:cNvSpPr/>
          <p:nvPr/>
        </p:nvSpPr>
        <p:spPr>
          <a:xfrm>
            <a:off x="10959703" y="0"/>
            <a:ext cx="72009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525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40080" y="1535113"/>
            <a:ext cx="512064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40080" y="2174875"/>
            <a:ext cx="51206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40" y="1535113"/>
            <a:ext cx="512064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40" y="2174875"/>
            <a:ext cx="51206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3/13/2018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pic>
        <p:nvPicPr>
          <p:cNvPr id="12" name="Picture 2" descr="C:\Users\517\AppData\Local\Microsoft\Windows\Temporary Internet Files\Content.Outlook\PMRJPHXI\mp_logo_red.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9819503" y="6493038"/>
            <a:ext cx="1853266" cy="2743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usc logo">
            <a:hlinkClick r:id="rId3"/>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55835" y="6307112"/>
            <a:ext cx="2387366" cy="4145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3/13/2018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pic>
        <p:nvPicPr>
          <p:cNvPr id="8" name="Picture 2" descr="C:\Users\517\AppData\Local\Microsoft\Windows\Temporary Internet Files\Content.Outlook\PMRJPHXI\mp_logo_red.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9819503" y="6493038"/>
            <a:ext cx="1853266" cy="2743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usc logo">
            <a:hlinkClick r:id="rId3"/>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55835" y="6307112"/>
            <a:ext cx="2387366" cy="4145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3/13/2018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pic>
        <p:nvPicPr>
          <p:cNvPr id="7" name="Picture 2" descr="C:\Users\517\AppData\Local\Microsoft\Windows\Temporary Internet Files\Content.Outlook\PMRJPHXI\mp_logo_red.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9819503" y="6493038"/>
            <a:ext cx="1853266" cy="2743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usc logo">
            <a:hlinkClick r:id="rId3"/>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55835" y="6307112"/>
            <a:ext cx="2387366" cy="4145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6721" y="5495544"/>
            <a:ext cx="1088136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26720" y="6096000"/>
            <a:ext cx="1088136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426720" y="381000"/>
            <a:ext cx="1088136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2" descr="C:\Users\517\AppData\Local\Microsoft\Windows\Temporary Internet Files\Content.Outlook\PMRJPHXI\mp_logo_red.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9819503" y="6493038"/>
            <a:ext cx="1853266" cy="2743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usc logo">
            <a:hlinkClick r:id="rId3"/>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55835" y="6307112"/>
            <a:ext cx="2387366" cy="4145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2453" y="5495278"/>
            <a:ext cx="1088136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84148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22453" y="6096000"/>
            <a:ext cx="1088136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3/13/2018</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pic>
        <p:nvPicPr>
          <p:cNvPr id="13" name="Picture 2" descr="C:\Users\517\AppData\Local\Microsoft\Windows\Temporary Internet Files\Content.Outlook\PMRJPHXI\mp_logo_red.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9819503" y="6493038"/>
            <a:ext cx="1853266" cy="2743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usc logo">
            <a:hlinkClick r:id="rId3"/>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55835" y="6307112"/>
            <a:ext cx="2387366" cy="4145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image" Target="../media/image6.jpe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274638"/>
            <a:ext cx="10668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40080" y="1600200"/>
            <a:ext cx="10668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841480" y="0"/>
            <a:ext cx="96012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841480" y="5486400"/>
            <a:ext cx="96012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944503" y="5648960"/>
            <a:ext cx="768096"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11095131" y="3975608"/>
            <a:ext cx="2367281" cy="512064"/>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11059572" y="1572768"/>
            <a:ext cx="2438399" cy="512064"/>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3/13/2018</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40080" y="274638"/>
            <a:ext cx="1152144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40080" y="1600201"/>
            <a:ext cx="1152144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40080" y="6356351"/>
            <a:ext cx="298704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defRPr/>
            </a:pPr>
            <a:endParaRPr lang="en-US" altLang="en-US">
              <a:cs typeface="Arial" charset="0"/>
            </a:endParaRPr>
          </a:p>
        </p:txBody>
      </p:sp>
      <p:sp>
        <p:nvSpPr>
          <p:cNvPr id="5" name="Footer Placeholder 4"/>
          <p:cNvSpPr>
            <a:spLocks noGrp="1"/>
          </p:cNvSpPr>
          <p:nvPr>
            <p:ph type="ftr" sz="quarter" idx="3"/>
          </p:nvPr>
        </p:nvSpPr>
        <p:spPr>
          <a:xfrm>
            <a:off x="4373880" y="6356351"/>
            <a:ext cx="405384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fontAlgn="base">
              <a:spcBef>
                <a:spcPct val="0"/>
              </a:spcBef>
              <a:spcAft>
                <a:spcPct val="0"/>
              </a:spcAft>
              <a:defRPr/>
            </a:pPr>
            <a:r>
              <a:rPr lang="en-US" altLang="en-US" dirty="0" err="1" smtClean="0">
                <a:cs typeface="Arial" charset="0"/>
              </a:rPr>
              <a:t>LimNexus</a:t>
            </a:r>
            <a:r>
              <a:rPr lang="en-US" altLang="en-US" dirty="0" smtClean="0">
                <a:cs typeface="Arial" charset="0"/>
              </a:rPr>
              <a:t> LLP © 2017</a:t>
            </a:r>
            <a:endParaRPr lang="en-US" altLang="en-US" dirty="0">
              <a:cs typeface="Arial" charset="0"/>
            </a:endParaRPr>
          </a:p>
        </p:txBody>
      </p:sp>
      <p:sp>
        <p:nvSpPr>
          <p:cNvPr id="6" name="Slide Number Placeholder 5"/>
          <p:cNvSpPr>
            <a:spLocks noGrp="1"/>
          </p:cNvSpPr>
          <p:nvPr>
            <p:ph type="sldNum" sz="quarter" idx="4"/>
          </p:nvPr>
        </p:nvSpPr>
        <p:spPr>
          <a:xfrm>
            <a:off x="9174480" y="6356351"/>
            <a:ext cx="298704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defRPr/>
            </a:pPr>
            <a:fld id="{437A53D6-CFD5-485D-A1E8-57C7338961C7}" type="slidenum">
              <a:rPr lang="en-US" altLang="en-US">
                <a:cs typeface="Arial" charset="0"/>
              </a:rPr>
              <a:pPr fontAlgn="base">
                <a:spcBef>
                  <a:spcPct val="0"/>
                </a:spcBef>
                <a:spcAft>
                  <a:spcPct val="0"/>
                </a:spcAft>
                <a:defRPr/>
              </a:pPr>
              <a:t>‹#›</a:t>
            </a:fld>
            <a:endParaRPr lang="en-US" altLang="en-US">
              <a:cs typeface="Arial" charset="0"/>
            </a:endParaRPr>
          </a:p>
        </p:txBody>
      </p:sp>
    </p:spTree>
    <p:extLst>
      <p:ext uri="{BB962C8B-B14F-4D97-AF65-F5344CB8AC3E}">
        <p14:creationId xmlns:p14="http://schemas.microsoft.com/office/powerpoint/2010/main" val="1526308400"/>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Lst>
  <p:timing>
    <p:tnLst>
      <p:par>
        <p:cTn id="1" dur="indefinite" restart="never" nodeType="tmRoot"/>
      </p:par>
    </p:tnLst>
  </p:timing>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365127"/>
            <a:ext cx="1104138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80110" y="1825625"/>
            <a:ext cx="1104138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80110" y="6356352"/>
            <a:ext cx="28803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0E9CE-B38B-47AA-9728-704BB656E514}" type="datetimeFigureOut">
              <a:rPr lang="en-US" smtClean="0">
                <a:solidFill>
                  <a:prstClr val="black">
                    <a:tint val="75000"/>
                  </a:prstClr>
                </a:solidFill>
              </a:rPr>
              <a:pPr/>
              <a:t>3/13/2018</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356352"/>
            <a:ext cx="43205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356352"/>
            <a:ext cx="28803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9A29C-38A9-4007-AA58-A5874614F9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9446881"/>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8016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212702" y="973668"/>
            <a:ext cx="9199484"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212702" y="2603500"/>
            <a:ext cx="9199484"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85760" y="6391839"/>
            <a:ext cx="1040129" cy="304799"/>
          </a:xfrm>
          <a:prstGeom prst="rect">
            <a:avLst/>
          </a:prstGeom>
        </p:spPr>
        <p:txBody>
          <a:bodyPr vert="horz" lIns="91440" tIns="45720" rIns="91440" bIns="45720" rtlCol="0" anchor="ctr"/>
          <a:lstStyle>
            <a:lvl1pPr algn="r">
              <a:defRPr sz="1000" b="1" i="0">
                <a:solidFill>
                  <a:schemeClr val="accent1"/>
                </a:solidFill>
              </a:defRPr>
            </a:lvl1pPr>
          </a:lstStyle>
          <a:p>
            <a:pPr defTabSz="457200"/>
            <a:fld id="{2BE451C3-0FF4-47C4-B829-773ADF60F88C}" type="datetimeFigureOut">
              <a:rPr lang="en-US" dirty="0">
                <a:solidFill>
                  <a:srgbClr val="B31166"/>
                </a:solidFill>
              </a:rPr>
              <a:pPr defTabSz="457200"/>
              <a:t>3/13/2018</a:t>
            </a:fld>
            <a:endParaRPr lang="en-US" dirty="0">
              <a:solidFill>
                <a:srgbClr val="B31166"/>
              </a:solidFill>
            </a:endParaRPr>
          </a:p>
        </p:txBody>
      </p:sp>
      <p:sp>
        <p:nvSpPr>
          <p:cNvPr id="5" name="Footer Placeholder 4"/>
          <p:cNvSpPr>
            <a:spLocks noGrp="1"/>
          </p:cNvSpPr>
          <p:nvPr>
            <p:ph type="ftr" sz="quarter" idx="3"/>
          </p:nvPr>
        </p:nvSpPr>
        <p:spPr>
          <a:xfrm>
            <a:off x="589166" y="6391839"/>
            <a:ext cx="4052785" cy="304801"/>
          </a:xfrm>
          <a:prstGeom prst="rect">
            <a:avLst/>
          </a:prstGeom>
        </p:spPr>
        <p:txBody>
          <a:bodyPr vert="horz" lIns="91440" tIns="45720" rIns="91440" bIns="45720" rtlCol="0" anchor="ctr"/>
          <a:lstStyle>
            <a:lvl1pPr algn="l">
              <a:defRPr sz="1000" b="1" i="0">
                <a:solidFill>
                  <a:schemeClr val="accent1"/>
                </a:solidFill>
              </a:defRPr>
            </a:lvl1pPr>
          </a:lstStyle>
          <a:p>
            <a:pPr defTabSz="457200"/>
            <a:r>
              <a:rPr lang="en-US" dirty="0">
                <a:solidFill>
                  <a:srgbClr val="B31166"/>
                </a:solidFill>
              </a:rPr>
              <a:t>
              </a:t>
            </a:r>
          </a:p>
        </p:txBody>
      </p:sp>
      <p:sp>
        <p:nvSpPr>
          <p:cNvPr id="21" name="Rectangle 20"/>
          <p:cNvSpPr/>
          <p:nvPr/>
        </p:nvSpPr>
        <p:spPr>
          <a:xfrm>
            <a:off x="10959703" y="0"/>
            <a:ext cx="72009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870168" y="295730"/>
            <a:ext cx="880109" cy="767687"/>
          </a:xfrm>
          <a:prstGeom prst="rect">
            <a:avLst/>
          </a:prstGeom>
        </p:spPr>
        <p:txBody>
          <a:bodyPr vert="horz" lIns="91440" tIns="45720" rIns="91440" bIns="45720" rtlCol="0" anchor="b"/>
          <a:lstStyle>
            <a:lvl1pPr algn="ctr">
              <a:defRPr sz="2800" b="0" i="0">
                <a:solidFill>
                  <a:schemeClr val="bg1"/>
                </a:solidFill>
              </a:defRPr>
            </a:lvl1pPr>
          </a:lstStyle>
          <a:p>
            <a:pPr defTabSz="457200"/>
            <a:fld id="{D57F1E4F-1CFF-5643-939E-217C01CDF565}" type="slidenum">
              <a:rPr lang="en-US" dirty="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880646201"/>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 id="2147483993" r:id="rId14"/>
    <p:sldLayoutId id="2147483994" r:id="rId15"/>
    <p:sldLayoutId id="2147483995" r:id="rId16"/>
    <p:sldLayoutId id="2147483996"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30.xml"/><Relationship Id="rId5" Type="http://schemas.openxmlformats.org/officeDocument/2006/relationships/image" Target="../media/image7.jpg"/><Relationship Id="rId4" Type="http://schemas.openxmlformats.org/officeDocument/2006/relationships/hyperlink" Target="mailto:tcicchetti@cicchettiarbitration.co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mailto:Grant.Kim@LimNexus.com" TargetMode="External"/><Relationship Id="rId2" Type="http://schemas.openxmlformats.org/officeDocument/2006/relationships/image" Target="../media/image10.jpeg"/><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www.limnexu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744082"/>
            <a:ext cx="10561320" cy="2593975"/>
          </a:xfrm>
        </p:spPr>
        <p:txBody>
          <a:bodyPr/>
          <a:lstStyle/>
          <a:p>
            <a:r>
              <a:rPr lang="en-US" dirty="0" smtClean="0"/>
              <a:t>Appellate Review in International Arbitration </a:t>
            </a:r>
            <a:endParaRPr lang="en-US" dirty="0"/>
          </a:p>
        </p:txBody>
      </p:sp>
      <p:sp>
        <p:nvSpPr>
          <p:cNvPr id="3" name="Subtitle 2"/>
          <p:cNvSpPr>
            <a:spLocks noGrp="1"/>
          </p:cNvSpPr>
          <p:nvPr>
            <p:ph type="subTitle" idx="1"/>
          </p:nvPr>
        </p:nvSpPr>
        <p:spPr/>
        <p:txBody>
          <a:bodyPr>
            <a:normAutofit/>
          </a:bodyPr>
          <a:lstStyle/>
          <a:p>
            <a:r>
              <a:rPr lang="en-US" dirty="0" smtClean="0"/>
              <a:t>USC-JAMS International Arbitration Symposium</a:t>
            </a:r>
          </a:p>
          <a:p>
            <a:r>
              <a:rPr lang="en-US" dirty="0" smtClean="0"/>
              <a:t> Nathan D. O’Malley Esq. </a:t>
            </a:r>
            <a:endParaRPr lang="en-US" dirty="0"/>
          </a:p>
        </p:txBody>
      </p:sp>
    </p:spTree>
    <p:extLst>
      <p:ext uri="{BB962C8B-B14F-4D97-AF65-F5344CB8AC3E}">
        <p14:creationId xmlns:p14="http://schemas.microsoft.com/office/powerpoint/2010/main" val="3087871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Arbitration (cont.)</a:t>
            </a:r>
            <a:endParaRPr lang="en-US" dirty="0"/>
          </a:p>
        </p:txBody>
      </p:sp>
      <p:sp>
        <p:nvSpPr>
          <p:cNvPr id="3" name="Content Placeholder 2"/>
          <p:cNvSpPr>
            <a:spLocks noGrp="1"/>
          </p:cNvSpPr>
          <p:nvPr>
            <p:ph idx="1"/>
          </p:nvPr>
        </p:nvSpPr>
        <p:spPr/>
        <p:txBody>
          <a:bodyPr/>
          <a:lstStyle/>
          <a:p>
            <a:r>
              <a:rPr lang="en-US" dirty="0" smtClean="0"/>
              <a:t>Award Enforcement streamlined by treaty under the New York Convention (approximately 150 countries have signed on).</a:t>
            </a:r>
          </a:p>
          <a:p>
            <a:endParaRPr lang="en-US" dirty="0"/>
          </a:p>
          <a:p>
            <a:r>
              <a:rPr lang="en-US" dirty="0" smtClean="0"/>
              <a:t>Limits risk of exposure to suit in foreign courts that may be biased or inadequate.</a:t>
            </a:r>
          </a:p>
          <a:p>
            <a:endParaRPr lang="en-US" dirty="0"/>
          </a:p>
          <a:p>
            <a:r>
              <a:rPr lang="en-US" dirty="0" smtClean="0"/>
              <a:t>Unifies a Company’s approach to certain kinds of disputes.</a:t>
            </a:r>
          </a:p>
          <a:p>
            <a:endParaRPr lang="en-US" dirty="0"/>
          </a:p>
          <a:p>
            <a:r>
              <a:rPr lang="en-US" dirty="0" smtClean="0"/>
              <a:t>Arbitrators potentially more sophisticated than judges.</a:t>
            </a:r>
          </a:p>
          <a:p>
            <a:endParaRPr lang="en-US" dirty="0"/>
          </a:p>
        </p:txBody>
      </p:sp>
    </p:spTree>
    <p:extLst>
      <p:ext uri="{BB962C8B-B14F-4D97-AF65-F5344CB8AC3E}">
        <p14:creationId xmlns:p14="http://schemas.microsoft.com/office/powerpoint/2010/main" val="4085786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Downsides of Arbitration</a:t>
            </a:r>
            <a:endParaRPr lang="en-US" dirty="0"/>
          </a:p>
        </p:txBody>
      </p:sp>
      <p:sp>
        <p:nvSpPr>
          <p:cNvPr id="3" name="Content Placeholder 2"/>
          <p:cNvSpPr>
            <a:spLocks noGrp="1"/>
          </p:cNvSpPr>
          <p:nvPr>
            <p:ph idx="1"/>
          </p:nvPr>
        </p:nvSpPr>
        <p:spPr/>
        <p:txBody>
          <a:bodyPr/>
          <a:lstStyle/>
          <a:p>
            <a:r>
              <a:rPr lang="en-US" dirty="0" smtClean="0"/>
              <a:t>It is often not a very efficient or quick resolution.</a:t>
            </a:r>
          </a:p>
          <a:p>
            <a:endParaRPr lang="en-US" dirty="0"/>
          </a:p>
          <a:p>
            <a:r>
              <a:rPr lang="en-US" dirty="0" smtClean="0"/>
              <a:t>It is often more expensive than litigation.</a:t>
            </a:r>
          </a:p>
          <a:p>
            <a:endParaRPr lang="en-US" dirty="0"/>
          </a:p>
          <a:p>
            <a:r>
              <a:rPr lang="en-US" dirty="0" smtClean="0"/>
              <a:t>American style discovery starting to creep into proceedings.</a:t>
            </a:r>
          </a:p>
          <a:p>
            <a:endParaRPr lang="en-US" dirty="0"/>
          </a:p>
          <a:p>
            <a:r>
              <a:rPr lang="en-US" dirty="0" smtClean="0"/>
              <a:t>Limited ability to publicize results and lack of precedential value. </a:t>
            </a:r>
            <a:endParaRPr lang="en-US" dirty="0"/>
          </a:p>
        </p:txBody>
      </p:sp>
    </p:spTree>
    <p:extLst>
      <p:ext uri="{BB962C8B-B14F-4D97-AF65-F5344CB8AC3E}">
        <p14:creationId xmlns:p14="http://schemas.microsoft.com/office/powerpoint/2010/main" val="2239364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an Appellate Process</a:t>
            </a:r>
            <a:endParaRPr lang="en-US" dirty="0"/>
          </a:p>
        </p:txBody>
      </p:sp>
      <p:sp>
        <p:nvSpPr>
          <p:cNvPr id="3" name="Content Placeholder 2"/>
          <p:cNvSpPr>
            <a:spLocks noGrp="1"/>
          </p:cNvSpPr>
          <p:nvPr>
            <p:ph idx="1"/>
          </p:nvPr>
        </p:nvSpPr>
        <p:spPr/>
        <p:txBody>
          <a:bodyPr/>
          <a:lstStyle/>
          <a:p>
            <a:r>
              <a:rPr lang="en-US" dirty="0" smtClean="0"/>
              <a:t>Is this a good idea?  No.</a:t>
            </a:r>
          </a:p>
          <a:p>
            <a:endParaRPr lang="en-US" dirty="0"/>
          </a:p>
          <a:p>
            <a:r>
              <a:rPr lang="en-US" dirty="0" smtClean="0"/>
              <a:t>There are already mechanisms to try and set aside an arbitration award.</a:t>
            </a:r>
          </a:p>
          <a:p>
            <a:endParaRPr lang="en-US" dirty="0"/>
          </a:p>
          <a:p>
            <a:r>
              <a:rPr lang="en-US" dirty="0" smtClean="0"/>
              <a:t>Also can, in certain circumstances, pursue court actions to challenge the award.</a:t>
            </a:r>
            <a:endParaRPr lang="en-US" dirty="0"/>
          </a:p>
        </p:txBody>
      </p:sp>
    </p:spTree>
    <p:extLst>
      <p:ext uri="{BB962C8B-B14F-4D97-AF65-F5344CB8AC3E}">
        <p14:creationId xmlns:p14="http://schemas.microsoft.com/office/powerpoint/2010/main" val="2032751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Added Right to Appeal is a Bad Idea</a:t>
            </a:r>
            <a:endParaRPr lang="en-US" dirty="0"/>
          </a:p>
        </p:txBody>
      </p:sp>
      <p:sp>
        <p:nvSpPr>
          <p:cNvPr id="3" name="Content Placeholder 2"/>
          <p:cNvSpPr>
            <a:spLocks noGrp="1"/>
          </p:cNvSpPr>
          <p:nvPr>
            <p:ph idx="1"/>
          </p:nvPr>
        </p:nvSpPr>
        <p:spPr/>
        <p:txBody>
          <a:bodyPr>
            <a:normAutofit/>
          </a:bodyPr>
          <a:lstStyle/>
          <a:p>
            <a:pPr>
              <a:spcBef>
                <a:spcPts val="0"/>
              </a:spcBef>
              <a:spcAft>
                <a:spcPts val="1200"/>
              </a:spcAft>
            </a:pPr>
            <a:r>
              <a:rPr lang="en-US" dirty="0" smtClean="0"/>
              <a:t>Adds to the cost of arbitration.</a:t>
            </a:r>
          </a:p>
          <a:p>
            <a:pPr>
              <a:spcBef>
                <a:spcPts val="0"/>
              </a:spcBef>
              <a:spcAft>
                <a:spcPts val="1200"/>
              </a:spcAft>
            </a:pPr>
            <a:r>
              <a:rPr lang="en-US" dirty="0" smtClean="0"/>
              <a:t>Adds to the length of the proceedings.</a:t>
            </a:r>
          </a:p>
          <a:p>
            <a:pPr>
              <a:spcBef>
                <a:spcPts val="0"/>
              </a:spcBef>
              <a:spcAft>
                <a:spcPts val="1200"/>
              </a:spcAft>
            </a:pPr>
            <a:r>
              <a:rPr lang="en-US" dirty="0" smtClean="0"/>
              <a:t>Serves to undermine the very reasons for having arbitration.</a:t>
            </a:r>
          </a:p>
          <a:p>
            <a:pPr>
              <a:spcBef>
                <a:spcPts val="0"/>
              </a:spcBef>
              <a:spcAft>
                <a:spcPts val="1200"/>
              </a:spcAft>
            </a:pPr>
            <a:r>
              <a:rPr lang="en-US" dirty="0" smtClean="0"/>
              <a:t>Offers opportunities for mischievous parties to avoid a day of reckoning.</a:t>
            </a:r>
          </a:p>
          <a:p>
            <a:pPr>
              <a:spcBef>
                <a:spcPts val="0"/>
              </a:spcBef>
              <a:spcAft>
                <a:spcPts val="1200"/>
              </a:spcAft>
            </a:pPr>
            <a:r>
              <a:rPr lang="en-US" dirty="0" smtClean="0"/>
              <a:t>Although finality in arbitration without appeal is a risk, quick finality by intelligent and reasoned arbitrators is a fundamental reason for arbitrating in the first place.</a:t>
            </a:r>
          </a:p>
          <a:p>
            <a:pPr>
              <a:spcBef>
                <a:spcPts val="0"/>
              </a:spcBef>
              <a:spcAft>
                <a:spcPts val="1200"/>
              </a:spcAft>
            </a:pPr>
            <a:r>
              <a:rPr lang="en-US" dirty="0" smtClean="0"/>
              <a:t>Having such an appeal right would not stop additional set-aside steps once the appeal is resolve.  When does it stop???</a:t>
            </a:r>
          </a:p>
        </p:txBody>
      </p:sp>
    </p:spTree>
    <p:extLst>
      <p:ext uri="{BB962C8B-B14F-4D97-AF65-F5344CB8AC3E}">
        <p14:creationId xmlns:p14="http://schemas.microsoft.com/office/powerpoint/2010/main" val="3398531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DDCC11-052C-46B2-BCF5-39762CB06628}"/>
              </a:ext>
            </a:extLst>
          </p:cNvPr>
          <p:cNvSpPr>
            <a:spLocks noGrp="1"/>
          </p:cNvSpPr>
          <p:nvPr>
            <p:ph type="ctrTitle"/>
          </p:nvPr>
        </p:nvSpPr>
        <p:spPr/>
        <p:txBody>
          <a:bodyPr/>
          <a:lstStyle/>
          <a:p>
            <a:r>
              <a:rPr lang="en-CA" sz="4800" dirty="0"/>
              <a:t>Appeal of Arbitration Awards – Standard of Revie</a:t>
            </a:r>
            <a:r>
              <a:rPr lang="en-CA" dirty="0"/>
              <a:t>w</a:t>
            </a:r>
          </a:p>
        </p:txBody>
      </p:sp>
      <p:sp>
        <p:nvSpPr>
          <p:cNvPr id="3" name="Subtitle 2">
            <a:extLst>
              <a:ext uri="{FF2B5EF4-FFF2-40B4-BE49-F238E27FC236}">
                <a16:creationId xmlns="" xmlns:a16="http://schemas.microsoft.com/office/drawing/2014/main" id="{93613D36-192E-4E4A-9F9F-318C94A6EEDE}"/>
              </a:ext>
            </a:extLst>
          </p:cNvPr>
          <p:cNvSpPr>
            <a:spLocks noGrp="1"/>
          </p:cNvSpPr>
          <p:nvPr>
            <p:ph type="subTitle" idx="1"/>
          </p:nvPr>
        </p:nvSpPr>
        <p:spPr/>
        <p:txBody>
          <a:bodyPr/>
          <a:lstStyle/>
          <a:p>
            <a:r>
              <a:rPr lang="en-CA" dirty="0"/>
              <a:t>Presentation AT Hollinger ADR Program Conference – march 2018</a:t>
            </a:r>
          </a:p>
        </p:txBody>
      </p:sp>
      <p:grpSp>
        <p:nvGrpSpPr>
          <p:cNvPr id="11" name="Group 10"/>
          <p:cNvGrpSpPr/>
          <p:nvPr/>
        </p:nvGrpSpPr>
        <p:grpSpPr>
          <a:xfrm>
            <a:off x="7333147" y="1417770"/>
            <a:ext cx="4055808" cy="1525691"/>
            <a:chOff x="7333147" y="1417770"/>
            <a:chExt cx="4055808" cy="1525691"/>
          </a:xfrm>
        </p:grpSpPr>
        <p:sp>
          <p:nvSpPr>
            <p:cNvPr id="12" name="TextBox 11">
              <a:extLst>
                <a:ext uri="{FF2B5EF4-FFF2-40B4-BE49-F238E27FC236}">
                  <a16:creationId xmlns:a16="http://schemas.microsoft.com/office/drawing/2014/main" xmlns="" id="{B92AF6CE-30AB-4EDC-BF81-9A562F8A2529}"/>
                </a:ext>
              </a:extLst>
            </p:cNvPr>
            <p:cNvSpPr txBox="1"/>
            <p:nvPr/>
          </p:nvSpPr>
          <p:spPr>
            <a:xfrm>
              <a:off x="7333147" y="1417770"/>
              <a:ext cx="4055808" cy="1525691"/>
            </a:xfrm>
            <a:prstGeom prst="rect">
              <a:avLst/>
            </a:prstGeom>
            <a:solidFill>
              <a:schemeClr val="bg1"/>
            </a:solidFill>
          </p:spPr>
          <p:txBody>
            <a:bodyPr wrap="square" rtlCol="0">
              <a:spAutoFit/>
            </a:bodyPr>
            <a:lstStyle/>
            <a:p>
              <a:endParaRPr lang="en-CA" dirty="0"/>
            </a:p>
          </p:txBody>
        </p:sp>
        <p:pic>
          <p:nvPicPr>
            <p:cNvPr id="13" name="Picture 12">
              <a:extLst>
                <a:ext uri="{FF2B5EF4-FFF2-40B4-BE49-F238E27FC236}">
                  <a16:creationId xmlns:a16="http://schemas.microsoft.com/office/drawing/2014/main" xmlns="" id="{653CEF04-6255-437D-A94E-6E758E6C344A}"/>
                </a:ext>
              </a:extLst>
            </p:cNvPr>
            <p:cNvPicPr>
              <a:picLocks noChangeAspect="1"/>
            </p:cNvPicPr>
            <p:nvPr/>
          </p:nvPicPr>
          <p:blipFill>
            <a:blip r:embed="rId2"/>
            <a:stretch>
              <a:fillRect/>
            </a:stretch>
          </p:blipFill>
          <p:spPr>
            <a:xfrm>
              <a:off x="7605378" y="1498497"/>
              <a:ext cx="3511346" cy="1364236"/>
            </a:xfrm>
            <a:prstGeom prst="rect">
              <a:avLst/>
            </a:prstGeom>
          </p:spPr>
        </p:pic>
      </p:grpSp>
    </p:spTree>
    <p:extLst>
      <p:ext uri="{BB962C8B-B14F-4D97-AF65-F5344CB8AC3E}">
        <p14:creationId xmlns:p14="http://schemas.microsoft.com/office/powerpoint/2010/main" val="1385616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9EB05D-15B7-4DEC-BCA5-2EB487A4F3C6}"/>
              </a:ext>
            </a:extLst>
          </p:cNvPr>
          <p:cNvSpPr>
            <a:spLocks noGrp="1"/>
          </p:cNvSpPr>
          <p:nvPr>
            <p:ph type="title"/>
          </p:nvPr>
        </p:nvSpPr>
        <p:spPr/>
        <p:txBody>
          <a:bodyPr/>
          <a:lstStyle/>
          <a:p>
            <a:r>
              <a:rPr lang="en-CA" dirty="0"/>
              <a:t>Outline</a:t>
            </a:r>
          </a:p>
        </p:txBody>
      </p:sp>
      <p:sp>
        <p:nvSpPr>
          <p:cNvPr id="3" name="Content Placeholder 2">
            <a:extLst>
              <a:ext uri="{FF2B5EF4-FFF2-40B4-BE49-F238E27FC236}">
                <a16:creationId xmlns="" xmlns:a16="http://schemas.microsoft.com/office/drawing/2014/main" id="{C11ED35C-64D9-4139-AB17-A898EF47DE37}"/>
              </a:ext>
            </a:extLst>
          </p:cNvPr>
          <p:cNvSpPr>
            <a:spLocks noGrp="1"/>
          </p:cNvSpPr>
          <p:nvPr>
            <p:ph idx="1"/>
          </p:nvPr>
        </p:nvSpPr>
        <p:spPr/>
        <p:txBody>
          <a:bodyPr/>
          <a:lstStyle/>
          <a:p>
            <a:pPr marL="457200" indent="-457200">
              <a:buFont typeface="+mj-lt"/>
              <a:buAutoNum type="arabicParenR"/>
            </a:pPr>
            <a:r>
              <a:rPr lang="en-CA" sz="2000" dirty="0"/>
              <a:t>Arbitral awards – meant to be final and binding</a:t>
            </a:r>
          </a:p>
          <a:p>
            <a:pPr marL="457200" indent="-457200">
              <a:buFont typeface="+mj-lt"/>
              <a:buAutoNum type="arabicParenR"/>
            </a:pPr>
            <a:endParaRPr lang="en-CA" sz="2000" dirty="0"/>
          </a:p>
          <a:p>
            <a:pPr marL="457200" indent="-457200">
              <a:buFont typeface="+mj-lt"/>
              <a:buAutoNum type="arabicParenR"/>
            </a:pPr>
            <a:r>
              <a:rPr lang="en-CA" sz="2000" dirty="0"/>
              <a:t>Challenge vs. appeal</a:t>
            </a:r>
          </a:p>
          <a:p>
            <a:pPr marL="457200" indent="-457200">
              <a:buFont typeface="+mj-lt"/>
              <a:buAutoNum type="arabicParenR"/>
            </a:pPr>
            <a:endParaRPr lang="en-CA" sz="2000" dirty="0"/>
          </a:p>
          <a:p>
            <a:pPr marL="457200" indent="-457200">
              <a:buFont typeface="+mj-lt"/>
              <a:buAutoNum type="arabicParenR"/>
            </a:pPr>
            <a:r>
              <a:rPr lang="en-CA" sz="2000" dirty="0"/>
              <a:t>Standards of review on appeals to an appeal tribunal</a:t>
            </a:r>
          </a:p>
          <a:p>
            <a:pPr marL="0" indent="0">
              <a:buNone/>
            </a:pPr>
            <a:endParaRPr lang="en-CA" dirty="0"/>
          </a:p>
        </p:txBody>
      </p:sp>
      <p:pic>
        <p:nvPicPr>
          <p:cNvPr id="7" name="Picture 6">
            <a:extLst>
              <a:ext uri="{FF2B5EF4-FFF2-40B4-BE49-F238E27FC236}">
                <a16:creationId xmlns="" xmlns:a16="http://schemas.microsoft.com/office/drawing/2014/main" id="{5B21FA2A-E46B-4DDF-A238-6907A4ED6711}"/>
              </a:ext>
            </a:extLst>
          </p:cNvPr>
          <p:cNvPicPr>
            <a:picLocks noChangeAspect="1"/>
          </p:cNvPicPr>
          <p:nvPr/>
        </p:nvPicPr>
        <p:blipFill>
          <a:blip r:embed="rId2"/>
          <a:stretch>
            <a:fillRect/>
          </a:stretch>
        </p:blipFill>
        <p:spPr>
          <a:xfrm>
            <a:off x="11159943" y="5388848"/>
            <a:ext cx="1066102" cy="1040825"/>
          </a:xfrm>
          <a:prstGeom prst="rect">
            <a:avLst/>
          </a:prstGeom>
        </p:spPr>
      </p:pic>
    </p:spTree>
    <p:extLst>
      <p:ext uri="{BB962C8B-B14F-4D97-AF65-F5344CB8AC3E}">
        <p14:creationId xmlns:p14="http://schemas.microsoft.com/office/powerpoint/2010/main" val="3107531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55A933-5FDF-42FF-B62E-8843ADCBE45C}"/>
              </a:ext>
            </a:extLst>
          </p:cNvPr>
          <p:cNvSpPr>
            <a:spLocks noGrp="1"/>
          </p:cNvSpPr>
          <p:nvPr>
            <p:ph type="title"/>
          </p:nvPr>
        </p:nvSpPr>
        <p:spPr/>
        <p:txBody>
          <a:bodyPr/>
          <a:lstStyle/>
          <a:p>
            <a:r>
              <a:rPr lang="en-CA" dirty="0"/>
              <a:t>An Arbitral Award is Meant to be Final – or is it?</a:t>
            </a:r>
          </a:p>
        </p:txBody>
      </p:sp>
      <p:sp>
        <p:nvSpPr>
          <p:cNvPr id="3" name="Content Placeholder 2">
            <a:extLst>
              <a:ext uri="{FF2B5EF4-FFF2-40B4-BE49-F238E27FC236}">
                <a16:creationId xmlns="" xmlns:a16="http://schemas.microsoft.com/office/drawing/2014/main" id="{CDE38F61-4C36-4911-9F6A-9B4098031FF7}"/>
              </a:ext>
            </a:extLst>
          </p:cNvPr>
          <p:cNvSpPr>
            <a:spLocks noGrp="1"/>
          </p:cNvSpPr>
          <p:nvPr>
            <p:ph idx="1"/>
          </p:nvPr>
        </p:nvSpPr>
        <p:spPr/>
        <p:txBody>
          <a:bodyPr>
            <a:normAutofit lnSpcReduction="10000"/>
          </a:bodyPr>
          <a:lstStyle/>
          <a:p>
            <a:pPr marL="0" indent="0">
              <a:buNone/>
            </a:pPr>
            <a:r>
              <a:rPr lang="en-CA" sz="2000" dirty="0"/>
              <a:t>“…most institutional rules provide unequivocally that an arbitral award is final and binding. These are not intended to be empty words. One of the advantages of arbitration is that it is intended to result in the final determination of the dispute between the parties.  If the parties want a compromise solution to be proposed, they should opt for mediation. If they are prepared to fight the case to the highest court in the land, they should opt for litigation. By choosing arbitration, the parties choose, in principle, finality. An arbitral award is not intended to be a mere proposal as to how the dispute might be resolved, nor is it intended to be the first step on a ladder of appeals through national courts.”</a:t>
            </a:r>
          </a:p>
          <a:p>
            <a:pPr marL="0" indent="0">
              <a:buNone/>
            </a:pPr>
            <a:r>
              <a:rPr lang="en-CA" sz="2000" dirty="0"/>
              <a:t>	-- Redfern &amp; Hunter, p. 569</a:t>
            </a:r>
          </a:p>
        </p:txBody>
      </p:sp>
      <p:pic>
        <p:nvPicPr>
          <p:cNvPr id="6" name="Picture 5">
            <a:extLst>
              <a:ext uri="{FF2B5EF4-FFF2-40B4-BE49-F238E27FC236}">
                <a16:creationId xmlns="" xmlns:a16="http://schemas.microsoft.com/office/drawing/2014/main" id="{D4943814-B883-439E-A407-E2999C7FF112}"/>
              </a:ext>
            </a:extLst>
          </p:cNvPr>
          <p:cNvPicPr>
            <a:picLocks noChangeAspect="1"/>
          </p:cNvPicPr>
          <p:nvPr/>
        </p:nvPicPr>
        <p:blipFill>
          <a:blip r:embed="rId2"/>
          <a:stretch>
            <a:fillRect/>
          </a:stretch>
        </p:blipFill>
        <p:spPr>
          <a:xfrm>
            <a:off x="11159943" y="5388848"/>
            <a:ext cx="1066102" cy="1040825"/>
          </a:xfrm>
          <a:prstGeom prst="rect">
            <a:avLst/>
          </a:prstGeom>
        </p:spPr>
      </p:pic>
    </p:spTree>
    <p:extLst>
      <p:ext uri="{BB962C8B-B14F-4D97-AF65-F5344CB8AC3E}">
        <p14:creationId xmlns:p14="http://schemas.microsoft.com/office/powerpoint/2010/main" val="1166450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8FBAF-B74E-4DB1-BF84-8AAADCD5C525}"/>
              </a:ext>
            </a:extLst>
          </p:cNvPr>
          <p:cNvSpPr>
            <a:spLocks noGrp="1"/>
          </p:cNvSpPr>
          <p:nvPr>
            <p:ph type="title"/>
          </p:nvPr>
        </p:nvSpPr>
        <p:spPr/>
        <p:txBody>
          <a:bodyPr/>
          <a:lstStyle/>
          <a:p>
            <a:r>
              <a:rPr lang="en-CA" sz="3200" dirty="0"/>
              <a:t>Challenge vs. Appeal </a:t>
            </a:r>
            <a:br>
              <a:rPr lang="en-CA" sz="3200" dirty="0"/>
            </a:br>
            <a:r>
              <a:rPr lang="en-CA" sz="3200" dirty="0"/>
              <a:t>International Arbitral Awards</a:t>
            </a:r>
            <a:br>
              <a:rPr lang="en-CA" sz="3200" dirty="0"/>
            </a:br>
            <a:endParaRPr lang="en-CA" sz="3200" dirty="0"/>
          </a:p>
        </p:txBody>
      </p:sp>
      <p:sp>
        <p:nvSpPr>
          <p:cNvPr id="3" name="Content Placeholder 2">
            <a:extLst>
              <a:ext uri="{FF2B5EF4-FFF2-40B4-BE49-F238E27FC236}">
                <a16:creationId xmlns="" xmlns:a16="http://schemas.microsoft.com/office/drawing/2014/main" id="{BA9A632A-EF47-4E73-A816-485FD6CCA5D9}"/>
              </a:ext>
            </a:extLst>
          </p:cNvPr>
          <p:cNvSpPr>
            <a:spLocks noGrp="1"/>
          </p:cNvSpPr>
          <p:nvPr>
            <p:ph idx="1"/>
          </p:nvPr>
        </p:nvSpPr>
        <p:spPr>
          <a:xfrm>
            <a:off x="1212703" y="2603500"/>
            <a:ext cx="9698851" cy="3416300"/>
          </a:xfrm>
        </p:spPr>
        <p:txBody>
          <a:bodyPr>
            <a:normAutofit fontScale="85000" lnSpcReduction="20000"/>
          </a:bodyPr>
          <a:lstStyle/>
          <a:p>
            <a:r>
              <a:rPr lang="en-CA" sz="2200" dirty="0"/>
              <a:t>Intentionally limited provisions for challenge under Model Law</a:t>
            </a:r>
          </a:p>
          <a:p>
            <a:pPr lvl="1"/>
            <a:r>
              <a:rPr lang="en-CA" sz="2000" dirty="0"/>
              <a:t>Due process – jurisdictional and procedural issues</a:t>
            </a:r>
          </a:p>
          <a:p>
            <a:pPr lvl="1"/>
            <a:r>
              <a:rPr lang="en-CA" sz="2000" dirty="0"/>
              <a:t>Public policy</a:t>
            </a:r>
          </a:p>
          <a:p>
            <a:pPr marL="457200" lvl="1" indent="0">
              <a:buNone/>
            </a:pPr>
            <a:endParaRPr lang="en-CA" sz="1200" dirty="0"/>
          </a:p>
          <a:p>
            <a:r>
              <a:rPr lang="en-CA" sz="2000" i="1" dirty="0"/>
              <a:t>English Arbitration Act 1996</a:t>
            </a:r>
            <a:r>
              <a:rPr lang="en-CA" sz="2000" dirty="0"/>
              <a:t>, s. 69</a:t>
            </a:r>
          </a:p>
          <a:p>
            <a:pPr lvl="1"/>
            <a:r>
              <a:rPr lang="en-CA" sz="1800" dirty="0"/>
              <a:t>Possible right of appeal on questions of English law, with leave of the court</a:t>
            </a:r>
          </a:p>
          <a:p>
            <a:pPr lvl="1"/>
            <a:r>
              <a:rPr lang="en-CA" sz="1800" dirty="0"/>
              <a:t>Standard: </a:t>
            </a:r>
          </a:p>
          <a:p>
            <a:pPr lvl="2"/>
            <a:r>
              <a:rPr lang="en-CA" sz="1600" dirty="0"/>
              <a:t>Decision of the tribunal on the question of law is “obviously wrong”;</a:t>
            </a:r>
          </a:p>
          <a:p>
            <a:pPr lvl="2"/>
            <a:r>
              <a:rPr lang="en-CA" sz="1600" dirty="0"/>
              <a:t>The question is one of “general public importance”; or</a:t>
            </a:r>
          </a:p>
          <a:p>
            <a:pPr lvl="2"/>
            <a:r>
              <a:rPr lang="en-CA" sz="1600" dirty="0"/>
              <a:t>“is at least open to serious doubt” so that it would be “just and proper in all the circumstances for the court to determine the question.”</a:t>
            </a:r>
          </a:p>
          <a:p>
            <a:pPr marL="0" indent="0">
              <a:buNone/>
            </a:pPr>
            <a:endParaRPr lang="en-CA" dirty="0"/>
          </a:p>
        </p:txBody>
      </p:sp>
      <p:pic>
        <p:nvPicPr>
          <p:cNvPr id="4" name="Picture 3">
            <a:extLst>
              <a:ext uri="{FF2B5EF4-FFF2-40B4-BE49-F238E27FC236}">
                <a16:creationId xmlns="" xmlns:a16="http://schemas.microsoft.com/office/drawing/2014/main" id="{87B78CA2-AAA8-4DCF-B9A4-21AFE747F386}"/>
              </a:ext>
            </a:extLst>
          </p:cNvPr>
          <p:cNvPicPr>
            <a:picLocks noChangeAspect="1"/>
          </p:cNvPicPr>
          <p:nvPr/>
        </p:nvPicPr>
        <p:blipFill>
          <a:blip r:embed="rId2"/>
          <a:stretch>
            <a:fillRect/>
          </a:stretch>
        </p:blipFill>
        <p:spPr>
          <a:xfrm>
            <a:off x="11159943" y="5403596"/>
            <a:ext cx="1066102" cy="1040825"/>
          </a:xfrm>
          <a:prstGeom prst="rect">
            <a:avLst/>
          </a:prstGeom>
        </p:spPr>
      </p:pic>
    </p:spTree>
    <p:extLst>
      <p:ext uri="{BB962C8B-B14F-4D97-AF65-F5344CB8AC3E}">
        <p14:creationId xmlns:p14="http://schemas.microsoft.com/office/powerpoint/2010/main" val="425661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8FBAF-B74E-4DB1-BF84-8AAADCD5C525}"/>
              </a:ext>
            </a:extLst>
          </p:cNvPr>
          <p:cNvSpPr>
            <a:spLocks noGrp="1"/>
          </p:cNvSpPr>
          <p:nvPr>
            <p:ph type="title"/>
          </p:nvPr>
        </p:nvSpPr>
        <p:spPr/>
        <p:txBody>
          <a:bodyPr/>
          <a:lstStyle/>
          <a:p>
            <a:r>
              <a:rPr lang="en-CA" sz="3200" dirty="0"/>
              <a:t>Challenge vs. Appeal</a:t>
            </a:r>
            <a:br>
              <a:rPr lang="en-CA" sz="3200" dirty="0"/>
            </a:br>
            <a:r>
              <a:rPr lang="en-CA" sz="3200" dirty="0"/>
              <a:t>Domestic Arbitral Awards</a:t>
            </a:r>
          </a:p>
        </p:txBody>
      </p:sp>
      <p:sp>
        <p:nvSpPr>
          <p:cNvPr id="3" name="Content Placeholder 2">
            <a:extLst>
              <a:ext uri="{FF2B5EF4-FFF2-40B4-BE49-F238E27FC236}">
                <a16:creationId xmlns="" xmlns:a16="http://schemas.microsoft.com/office/drawing/2014/main" id="{BA9A632A-EF47-4E73-A816-485FD6CCA5D9}"/>
              </a:ext>
            </a:extLst>
          </p:cNvPr>
          <p:cNvSpPr>
            <a:spLocks noGrp="1"/>
          </p:cNvSpPr>
          <p:nvPr>
            <p:ph idx="1"/>
          </p:nvPr>
        </p:nvSpPr>
        <p:spPr>
          <a:xfrm>
            <a:off x="1212703" y="2603500"/>
            <a:ext cx="9698851" cy="3416300"/>
          </a:xfrm>
        </p:spPr>
        <p:txBody>
          <a:bodyPr/>
          <a:lstStyle/>
          <a:p>
            <a:r>
              <a:rPr lang="en-CA" sz="2000" dirty="0"/>
              <a:t>Available appeal rights (to courts), in addition to rights of challenge, vary by jurisdiction</a:t>
            </a:r>
          </a:p>
          <a:p>
            <a:pPr lvl="1"/>
            <a:r>
              <a:rPr lang="en-CA" sz="1800" dirty="0"/>
              <a:t>Mistake of law</a:t>
            </a:r>
          </a:p>
          <a:p>
            <a:pPr lvl="1"/>
            <a:r>
              <a:rPr lang="en-CA" sz="1800" dirty="0"/>
              <a:t>Mistake of fact</a:t>
            </a:r>
          </a:p>
          <a:p>
            <a:pPr marL="0" indent="0">
              <a:buNone/>
            </a:pPr>
            <a:endParaRPr lang="en-CA" dirty="0"/>
          </a:p>
        </p:txBody>
      </p:sp>
      <p:pic>
        <p:nvPicPr>
          <p:cNvPr id="4" name="Picture 3">
            <a:extLst>
              <a:ext uri="{FF2B5EF4-FFF2-40B4-BE49-F238E27FC236}">
                <a16:creationId xmlns="" xmlns:a16="http://schemas.microsoft.com/office/drawing/2014/main" id="{87B78CA2-AAA8-4DCF-B9A4-21AFE747F386}"/>
              </a:ext>
            </a:extLst>
          </p:cNvPr>
          <p:cNvPicPr>
            <a:picLocks noChangeAspect="1"/>
          </p:cNvPicPr>
          <p:nvPr/>
        </p:nvPicPr>
        <p:blipFill>
          <a:blip r:embed="rId2"/>
          <a:stretch>
            <a:fillRect/>
          </a:stretch>
        </p:blipFill>
        <p:spPr>
          <a:xfrm>
            <a:off x="11159943" y="5403596"/>
            <a:ext cx="1066102" cy="1040825"/>
          </a:xfrm>
          <a:prstGeom prst="rect">
            <a:avLst/>
          </a:prstGeom>
        </p:spPr>
      </p:pic>
    </p:spTree>
    <p:extLst>
      <p:ext uri="{BB962C8B-B14F-4D97-AF65-F5344CB8AC3E}">
        <p14:creationId xmlns:p14="http://schemas.microsoft.com/office/powerpoint/2010/main" val="656363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8FBAF-B74E-4DB1-BF84-8AAADCD5C525}"/>
              </a:ext>
            </a:extLst>
          </p:cNvPr>
          <p:cNvSpPr>
            <a:spLocks noGrp="1"/>
          </p:cNvSpPr>
          <p:nvPr>
            <p:ph type="title"/>
          </p:nvPr>
        </p:nvSpPr>
        <p:spPr/>
        <p:txBody>
          <a:bodyPr/>
          <a:lstStyle/>
          <a:p>
            <a:r>
              <a:rPr lang="en-CA" sz="3200" dirty="0"/>
              <a:t>Appeal of Domestic Arbitral Awards</a:t>
            </a:r>
            <a:br>
              <a:rPr lang="en-CA" sz="3200" dirty="0"/>
            </a:br>
            <a:r>
              <a:rPr lang="en-CA" sz="2000" dirty="0"/>
              <a:t>Example - British Columbia’s </a:t>
            </a:r>
            <a:r>
              <a:rPr lang="en-CA" sz="2000" i="1" dirty="0"/>
              <a:t>Arbitration Act</a:t>
            </a:r>
            <a:r>
              <a:rPr lang="en-CA" sz="2000" dirty="0"/>
              <a:t>, RSBC 1996, s. 31</a:t>
            </a:r>
            <a:r>
              <a:rPr lang="en-CA" sz="3200" dirty="0"/>
              <a:t/>
            </a:r>
            <a:br>
              <a:rPr lang="en-CA" sz="3200" dirty="0"/>
            </a:br>
            <a:endParaRPr lang="en-CA" sz="3200" dirty="0"/>
          </a:p>
        </p:txBody>
      </p:sp>
      <p:sp>
        <p:nvSpPr>
          <p:cNvPr id="3" name="Content Placeholder 2">
            <a:extLst>
              <a:ext uri="{FF2B5EF4-FFF2-40B4-BE49-F238E27FC236}">
                <a16:creationId xmlns="" xmlns:a16="http://schemas.microsoft.com/office/drawing/2014/main" id="{BA9A632A-EF47-4E73-A816-485FD6CCA5D9}"/>
              </a:ext>
            </a:extLst>
          </p:cNvPr>
          <p:cNvSpPr>
            <a:spLocks noGrp="1"/>
          </p:cNvSpPr>
          <p:nvPr>
            <p:ph idx="1"/>
          </p:nvPr>
        </p:nvSpPr>
        <p:spPr>
          <a:xfrm>
            <a:off x="1212703" y="2603500"/>
            <a:ext cx="9698851" cy="3416300"/>
          </a:xfrm>
        </p:spPr>
        <p:txBody>
          <a:bodyPr>
            <a:normAutofit/>
          </a:bodyPr>
          <a:lstStyle/>
          <a:p>
            <a:pPr marL="0" indent="0">
              <a:buNone/>
            </a:pPr>
            <a:r>
              <a:rPr lang="en-CA" sz="2400" b="1" dirty="0"/>
              <a:t>Appeal to the Court</a:t>
            </a:r>
          </a:p>
          <a:p>
            <a:pPr marL="0" indent="0">
              <a:buNone/>
            </a:pPr>
            <a:r>
              <a:rPr lang="en-CA" sz="2400" dirty="0"/>
              <a:t>31 	(1) A party to an arbitration…may appeal to the court on </a:t>
            </a:r>
            <a:r>
              <a:rPr lang="en-CA" sz="2400" u="sng" dirty="0"/>
              <a:t>any question of law </a:t>
            </a:r>
            <a:r>
              <a:rPr lang="en-CA" sz="2400" dirty="0"/>
              <a:t>arising out of the award if</a:t>
            </a:r>
          </a:p>
          <a:p>
            <a:pPr marL="0" indent="0">
              <a:buNone/>
            </a:pPr>
            <a:r>
              <a:rPr lang="en-CA" sz="2400" dirty="0"/>
              <a:t>		(a) all of the parties to the arbitration consent, or </a:t>
            </a:r>
          </a:p>
          <a:p>
            <a:pPr marL="0" indent="0">
              <a:buNone/>
            </a:pPr>
            <a:r>
              <a:rPr lang="en-CA" sz="2400" dirty="0"/>
              <a:t>		(b) the court grants leave to appeal.</a:t>
            </a:r>
          </a:p>
          <a:p>
            <a:pPr marL="0" indent="0">
              <a:buNone/>
            </a:pPr>
            <a:r>
              <a:rPr lang="en-CA" sz="2000" dirty="0"/>
              <a:t>	</a:t>
            </a:r>
            <a:endParaRPr lang="en-CA" dirty="0"/>
          </a:p>
        </p:txBody>
      </p:sp>
      <p:pic>
        <p:nvPicPr>
          <p:cNvPr id="4" name="Picture 3">
            <a:extLst>
              <a:ext uri="{FF2B5EF4-FFF2-40B4-BE49-F238E27FC236}">
                <a16:creationId xmlns="" xmlns:a16="http://schemas.microsoft.com/office/drawing/2014/main" id="{87B78CA2-AAA8-4DCF-B9A4-21AFE747F386}"/>
              </a:ext>
            </a:extLst>
          </p:cNvPr>
          <p:cNvPicPr>
            <a:picLocks noChangeAspect="1"/>
          </p:cNvPicPr>
          <p:nvPr/>
        </p:nvPicPr>
        <p:blipFill>
          <a:blip r:embed="rId2"/>
          <a:stretch>
            <a:fillRect/>
          </a:stretch>
        </p:blipFill>
        <p:spPr>
          <a:xfrm>
            <a:off x="11159943" y="5403596"/>
            <a:ext cx="1066102" cy="1040825"/>
          </a:xfrm>
          <a:prstGeom prst="rect">
            <a:avLst/>
          </a:prstGeom>
        </p:spPr>
      </p:pic>
    </p:spTree>
    <p:extLst>
      <p:ext uri="{BB962C8B-B14F-4D97-AF65-F5344CB8AC3E}">
        <p14:creationId xmlns:p14="http://schemas.microsoft.com/office/powerpoint/2010/main" val="1411448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Speakers </a:t>
            </a:r>
            <a:endParaRPr lang="en-US" dirty="0"/>
          </a:p>
        </p:txBody>
      </p:sp>
      <p:sp>
        <p:nvSpPr>
          <p:cNvPr id="3" name="Content Placeholder 2"/>
          <p:cNvSpPr>
            <a:spLocks noGrp="1"/>
          </p:cNvSpPr>
          <p:nvPr>
            <p:ph idx="1"/>
          </p:nvPr>
        </p:nvSpPr>
        <p:spPr>
          <a:xfrm>
            <a:off x="820882" y="1526022"/>
            <a:ext cx="10487198" cy="4615005"/>
          </a:xfrm>
        </p:spPr>
        <p:txBody>
          <a:bodyPr/>
          <a:lstStyle/>
          <a:p>
            <a:r>
              <a:rPr lang="en-US" dirty="0" smtClean="0"/>
              <a:t>Nathan D. O’Malley Esq. / Moderator </a:t>
            </a:r>
          </a:p>
          <a:p>
            <a:r>
              <a:rPr lang="en-US" dirty="0" smtClean="0"/>
              <a:t>Michael Martinez Esq. / Arbitral Appeals Process – Bad Idea?</a:t>
            </a:r>
          </a:p>
          <a:p>
            <a:r>
              <a:rPr lang="en-US" dirty="0" smtClean="0"/>
              <a:t>Tina Cicchetti Esq. /  Standard of Review </a:t>
            </a:r>
          </a:p>
          <a:p>
            <a:r>
              <a:rPr lang="en-US" dirty="0" smtClean="0"/>
              <a:t>Grant L. Kim / Alternatives for Second-Level Review </a:t>
            </a:r>
            <a:endParaRPr lang="en-US" dirty="0"/>
          </a:p>
        </p:txBody>
      </p:sp>
    </p:spTree>
    <p:extLst>
      <p:ext uri="{BB962C8B-B14F-4D97-AF65-F5344CB8AC3E}">
        <p14:creationId xmlns:p14="http://schemas.microsoft.com/office/powerpoint/2010/main" val="2594517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8FBAF-B74E-4DB1-BF84-8AAADCD5C525}"/>
              </a:ext>
            </a:extLst>
          </p:cNvPr>
          <p:cNvSpPr>
            <a:spLocks noGrp="1"/>
          </p:cNvSpPr>
          <p:nvPr>
            <p:ph type="title"/>
          </p:nvPr>
        </p:nvSpPr>
        <p:spPr/>
        <p:txBody>
          <a:bodyPr/>
          <a:lstStyle/>
          <a:p>
            <a:r>
              <a:rPr lang="en-CA" sz="3200" dirty="0"/>
              <a:t>Appeal of Domestic Arbitral Awards</a:t>
            </a:r>
            <a:br>
              <a:rPr lang="en-CA" sz="3200" dirty="0"/>
            </a:br>
            <a:r>
              <a:rPr lang="en-CA" sz="2400" dirty="0"/>
              <a:t>Example - British Columbia’s </a:t>
            </a:r>
            <a:r>
              <a:rPr lang="en-CA" sz="2400" i="1" dirty="0"/>
              <a:t>Arbitration Act</a:t>
            </a:r>
            <a:r>
              <a:rPr lang="en-CA" sz="2400" dirty="0"/>
              <a:t>, RSBC 1996</a:t>
            </a:r>
            <a:r>
              <a:rPr lang="en-CA" sz="4400" dirty="0"/>
              <a:t/>
            </a:r>
            <a:br>
              <a:rPr lang="en-CA" sz="4400" dirty="0"/>
            </a:br>
            <a:endParaRPr lang="en-CA" sz="3200" dirty="0"/>
          </a:p>
        </p:txBody>
      </p:sp>
      <p:sp>
        <p:nvSpPr>
          <p:cNvPr id="3" name="Content Placeholder 2">
            <a:extLst>
              <a:ext uri="{FF2B5EF4-FFF2-40B4-BE49-F238E27FC236}">
                <a16:creationId xmlns="" xmlns:a16="http://schemas.microsoft.com/office/drawing/2014/main" id="{BA9A632A-EF47-4E73-A816-485FD6CCA5D9}"/>
              </a:ext>
            </a:extLst>
          </p:cNvPr>
          <p:cNvSpPr>
            <a:spLocks noGrp="1"/>
          </p:cNvSpPr>
          <p:nvPr>
            <p:ph idx="1"/>
          </p:nvPr>
        </p:nvSpPr>
        <p:spPr>
          <a:xfrm>
            <a:off x="1212703" y="2603500"/>
            <a:ext cx="9698851" cy="3416300"/>
          </a:xfrm>
        </p:spPr>
        <p:txBody>
          <a:bodyPr/>
          <a:lstStyle/>
          <a:p>
            <a:pPr marL="0" indent="0">
              <a:buNone/>
            </a:pPr>
            <a:r>
              <a:rPr lang="en-CA" sz="2000" dirty="0"/>
              <a:t>31 	(2) In an application for leave under subsection (1)(b), the court may grant leave if it determines that </a:t>
            </a:r>
          </a:p>
          <a:p>
            <a:pPr marL="0" indent="0">
              <a:buNone/>
            </a:pPr>
            <a:r>
              <a:rPr lang="en-CA" sz="2000" dirty="0"/>
              <a:t>	(a) the importance of the result of the arbitration to the parties justifies the intervention of the court and the determination of the point of law may prevent a miscarriage of justice,</a:t>
            </a:r>
          </a:p>
          <a:p>
            <a:pPr marL="0" indent="0">
              <a:buNone/>
            </a:pPr>
            <a:r>
              <a:rPr lang="en-CA" sz="2000" dirty="0"/>
              <a:t>	(b) the point of law is of importance to some class or body of persons of which the applicant is a member, or</a:t>
            </a:r>
          </a:p>
          <a:p>
            <a:pPr marL="0" indent="0">
              <a:buNone/>
            </a:pPr>
            <a:r>
              <a:rPr lang="en-CA" sz="2000" dirty="0"/>
              <a:t>	(c) the point of law is of general or public importance.</a:t>
            </a:r>
          </a:p>
          <a:p>
            <a:pPr marL="0" indent="0">
              <a:buNone/>
            </a:pPr>
            <a:r>
              <a:rPr lang="en-CA" sz="2000" dirty="0"/>
              <a:t>…</a:t>
            </a:r>
          </a:p>
          <a:p>
            <a:pPr marL="0" indent="0">
              <a:buNone/>
            </a:pPr>
            <a:endParaRPr lang="en-CA" dirty="0"/>
          </a:p>
        </p:txBody>
      </p:sp>
      <p:pic>
        <p:nvPicPr>
          <p:cNvPr id="4" name="Picture 3">
            <a:extLst>
              <a:ext uri="{FF2B5EF4-FFF2-40B4-BE49-F238E27FC236}">
                <a16:creationId xmlns="" xmlns:a16="http://schemas.microsoft.com/office/drawing/2014/main" id="{87B78CA2-AAA8-4DCF-B9A4-21AFE747F386}"/>
              </a:ext>
            </a:extLst>
          </p:cNvPr>
          <p:cNvPicPr>
            <a:picLocks noChangeAspect="1"/>
          </p:cNvPicPr>
          <p:nvPr/>
        </p:nvPicPr>
        <p:blipFill>
          <a:blip r:embed="rId2"/>
          <a:stretch>
            <a:fillRect/>
          </a:stretch>
        </p:blipFill>
        <p:spPr>
          <a:xfrm>
            <a:off x="11159943" y="5403596"/>
            <a:ext cx="1066102" cy="1040825"/>
          </a:xfrm>
          <a:prstGeom prst="rect">
            <a:avLst/>
          </a:prstGeom>
        </p:spPr>
      </p:pic>
    </p:spTree>
    <p:extLst>
      <p:ext uri="{BB962C8B-B14F-4D97-AF65-F5344CB8AC3E}">
        <p14:creationId xmlns:p14="http://schemas.microsoft.com/office/powerpoint/2010/main" val="1596131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8FBAF-B74E-4DB1-BF84-8AAADCD5C525}"/>
              </a:ext>
            </a:extLst>
          </p:cNvPr>
          <p:cNvSpPr>
            <a:spLocks noGrp="1"/>
          </p:cNvSpPr>
          <p:nvPr>
            <p:ph type="title"/>
          </p:nvPr>
        </p:nvSpPr>
        <p:spPr/>
        <p:txBody>
          <a:bodyPr/>
          <a:lstStyle/>
          <a:p>
            <a:r>
              <a:rPr lang="en-CA" sz="3200" dirty="0"/>
              <a:t>Appeal of Domestic Arbitral Awards</a:t>
            </a:r>
            <a:br>
              <a:rPr lang="en-CA" sz="3200" dirty="0"/>
            </a:br>
            <a:r>
              <a:rPr lang="en-CA" sz="2400" dirty="0"/>
              <a:t>Example - British Columbia’s </a:t>
            </a:r>
            <a:r>
              <a:rPr lang="en-CA" sz="2400" i="1" dirty="0"/>
              <a:t>Arbitration Act</a:t>
            </a:r>
            <a:r>
              <a:rPr lang="en-CA" sz="2400" dirty="0"/>
              <a:t>, RSBC 1996</a:t>
            </a:r>
            <a:r>
              <a:rPr lang="en-CA" sz="4400" dirty="0"/>
              <a:t/>
            </a:r>
            <a:br>
              <a:rPr lang="en-CA" sz="4400" dirty="0"/>
            </a:br>
            <a:endParaRPr lang="en-CA" sz="3200" dirty="0"/>
          </a:p>
        </p:txBody>
      </p:sp>
      <p:sp>
        <p:nvSpPr>
          <p:cNvPr id="3" name="Content Placeholder 2">
            <a:extLst>
              <a:ext uri="{FF2B5EF4-FFF2-40B4-BE49-F238E27FC236}">
                <a16:creationId xmlns="" xmlns:a16="http://schemas.microsoft.com/office/drawing/2014/main" id="{BA9A632A-EF47-4E73-A816-485FD6CCA5D9}"/>
              </a:ext>
            </a:extLst>
          </p:cNvPr>
          <p:cNvSpPr>
            <a:spLocks noGrp="1"/>
          </p:cNvSpPr>
          <p:nvPr>
            <p:ph idx="1"/>
          </p:nvPr>
        </p:nvSpPr>
        <p:spPr>
          <a:xfrm>
            <a:off x="1212703" y="2603500"/>
            <a:ext cx="9698851" cy="3416300"/>
          </a:xfrm>
        </p:spPr>
        <p:txBody>
          <a:bodyPr>
            <a:normAutofit/>
          </a:bodyPr>
          <a:lstStyle/>
          <a:p>
            <a:pPr marL="0" indent="0">
              <a:buNone/>
            </a:pPr>
            <a:r>
              <a:rPr lang="en-CA" sz="2800" dirty="0"/>
              <a:t>31 (4) On an appeal to the court, the court may</a:t>
            </a:r>
          </a:p>
          <a:p>
            <a:pPr marL="0" indent="0">
              <a:buNone/>
            </a:pPr>
            <a:r>
              <a:rPr lang="en-CA" sz="2800" dirty="0"/>
              <a:t>		(a) confirm, amend or set aside the award, or</a:t>
            </a:r>
          </a:p>
          <a:p>
            <a:pPr marL="0" indent="0">
              <a:buNone/>
            </a:pPr>
            <a:r>
              <a:rPr lang="en-CA" sz="2800" dirty="0"/>
              <a:t>		(b) remit the award to the arbitrator together with the court’s opinion on the question of law that was the subject of the appeal.</a:t>
            </a:r>
          </a:p>
        </p:txBody>
      </p:sp>
      <p:pic>
        <p:nvPicPr>
          <p:cNvPr id="4" name="Picture 3">
            <a:extLst>
              <a:ext uri="{FF2B5EF4-FFF2-40B4-BE49-F238E27FC236}">
                <a16:creationId xmlns="" xmlns:a16="http://schemas.microsoft.com/office/drawing/2014/main" id="{87B78CA2-AAA8-4DCF-B9A4-21AFE747F386}"/>
              </a:ext>
            </a:extLst>
          </p:cNvPr>
          <p:cNvPicPr>
            <a:picLocks noChangeAspect="1"/>
          </p:cNvPicPr>
          <p:nvPr/>
        </p:nvPicPr>
        <p:blipFill>
          <a:blip r:embed="rId2"/>
          <a:stretch>
            <a:fillRect/>
          </a:stretch>
        </p:blipFill>
        <p:spPr>
          <a:xfrm>
            <a:off x="11159943" y="5403596"/>
            <a:ext cx="1066102" cy="1040825"/>
          </a:xfrm>
          <a:prstGeom prst="rect">
            <a:avLst/>
          </a:prstGeom>
        </p:spPr>
      </p:pic>
    </p:spTree>
    <p:extLst>
      <p:ext uri="{BB962C8B-B14F-4D97-AF65-F5344CB8AC3E}">
        <p14:creationId xmlns:p14="http://schemas.microsoft.com/office/powerpoint/2010/main" val="2969838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EE43F9-D282-43EB-BA91-8C22E4C59F28}"/>
              </a:ext>
            </a:extLst>
          </p:cNvPr>
          <p:cNvSpPr>
            <a:spLocks noGrp="1"/>
          </p:cNvSpPr>
          <p:nvPr>
            <p:ph type="title"/>
          </p:nvPr>
        </p:nvSpPr>
        <p:spPr/>
        <p:txBody>
          <a:bodyPr/>
          <a:lstStyle/>
          <a:p>
            <a:r>
              <a:rPr lang="en-CA" dirty="0"/>
              <a:t>Can Parties Expand Statutory Appeal Rights by Agreement?</a:t>
            </a:r>
          </a:p>
        </p:txBody>
      </p:sp>
      <p:sp>
        <p:nvSpPr>
          <p:cNvPr id="3" name="Content Placeholder 2">
            <a:extLst>
              <a:ext uri="{FF2B5EF4-FFF2-40B4-BE49-F238E27FC236}">
                <a16:creationId xmlns="" xmlns:a16="http://schemas.microsoft.com/office/drawing/2014/main" id="{4755FD83-FE6E-4A16-8A42-2013EAD87072}"/>
              </a:ext>
            </a:extLst>
          </p:cNvPr>
          <p:cNvSpPr>
            <a:spLocks noGrp="1"/>
          </p:cNvSpPr>
          <p:nvPr>
            <p:ph idx="1"/>
          </p:nvPr>
        </p:nvSpPr>
        <p:spPr>
          <a:xfrm>
            <a:off x="1212702" y="2603500"/>
            <a:ext cx="10387238" cy="3416300"/>
          </a:xfrm>
        </p:spPr>
        <p:txBody>
          <a:bodyPr>
            <a:normAutofit/>
          </a:bodyPr>
          <a:lstStyle/>
          <a:p>
            <a:pPr marL="0" indent="0">
              <a:buNone/>
            </a:pPr>
            <a:r>
              <a:rPr lang="en-CA" sz="2000" dirty="0"/>
              <a:t>U.S. Courts have said “no”, not to them:</a:t>
            </a:r>
          </a:p>
          <a:p>
            <a:pPr marL="0" indent="0">
              <a:buNone/>
            </a:pPr>
            <a:r>
              <a:rPr lang="en-CA" sz="2000" dirty="0"/>
              <a:t>“[A] Federal Court may only review an arbitral decision on the grounds set forth in the [FAA]. Private parties have no power to alter or expand those grounds, and any contractual provision purporting to do so is accordingly legally unenforceable.” </a:t>
            </a:r>
          </a:p>
          <a:p>
            <a:pPr marL="0" indent="0">
              <a:buNone/>
            </a:pPr>
            <a:r>
              <a:rPr lang="en-CA" i="1" dirty="0"/>
              <a:t>Kyocera Corporation v. Prudential-Bache Trade Services Inc. </a:t>
            </a:r>
            <a:r>
              <a:rPr lang="en-CA" dirty="0"/>
              <a:t>341 F.3d 987 (9</a:t>
            </a:r>
            <a:r>
              <a:rPr lang="en-CA" baseline="30000" dirty="0"/>
              <a:t>th</a:t>
            </a:r>
            <a:r>
              <a:rPr lang="en-CA" dirty="0"/>
              <a:t> Cir. 2003).</a:t>
            </a:r>
          </a:p>
          <a:p>
            <a:endParaRPr lang="en-CA" dirty="0"/>
          </a:p>
          <a:p>
            <a:pPr marL="0" indent="0">
              <a:buNone/>
            </a:pPr>
            <a:r>
              <a:rPr lang="en-CA" dirty="0"/>
              <a:t>Also: </a:t>
            </a:r>
            <a:r>
              <a:rPr lang="en-CA" i="1" dirty="0"/>
              <a:t>Hall Street Associates, LLC v. Mattel, Inc. </a:t>
            </a:r>
            <a:r>
              <a:rPr lang="en-CA" dirty="0"/>
              <a:t>552 US 576 (2008)</a:t>
            </a:r>
          </a:p>
          <a:p>
            <a:pPr marL="0" indent="0">
              <a:buNone/>
            </a:pPr>
            <a:r>
              <a:rPr lang="en-CA" dirty="0"/>
              <a:t>But parties </a:t>
            </a:r>
            <a:r>
              <a:rPr lang="en-CA" b="1" dirty="0"/>
              <a:t>can</a:t>
            </a:r>
            <a:r>
              <a:rPr lang="en-CA" dirty="0"/>
              <a:t> create appeal rights to another arbitral tribunal by contract.</a:t>
            </a:r>
          </a:p>
          <a:p>
            <a:pPr marL="0" indent="0">
              <a:buNone/>
            </a:pPr>
            <a:endParaRPr lang="en-CA" dirty="0"/>
          </a:p>
        </p:txBody>
      </p:sp>
      <p:pic>
        <p:nvPicPr>
          <p:cNvPr id="4" name="Picture 3">
            <a:extLst>
              <a:ext uri="{FF2B5EF4-FFF2-40B4-BE49-F238E27FC236}">
                <a16:creationId xmlns="" xmlns:a16="http://schemas.microsoft.com/office/drawing/2014/main" id="{A036EDB8-1864-41C2-B5B4-9E21FBBBB2D9}"/>
              </a:ext>
            </a:extLst>
          </p:cNvPr>
          <p:cNvPicPr>
            <a:picLocks noChangeAspect="1"/>
          </p:cNvPicPr>
          <p:nvPr/>
        </p:nvPicPr>
        <p:blipFill>
          <a:blip r:embed="rId2"/>
          <a:stretch>
            <a:fillRect/>
          </a:stretch>
        </p:blipFill>
        <p:spPr>
          <a:xfrm>
            <a:off x="11159943" y="5388848"/>
            <a:ext cx="1066102" cy="1040825"/>
          </a:xfrm>
          <a:prstGeom prst="rect">
            <a:avLst/>
          </a:prstGeom>
        </p:spPr>
      </p:pic>
    </p:spTree>
    <p:extLst>
      <p:ext uri="{BB962C8B-B14F-4D97-AF65-F5344CB8AC3E}">
        <p14:creationId xmlns:p14="http://schemas.microsoft.com/office/powerpoint/2010/main" val="1012686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44AACE-8D2C-4EB9-AE01-71D13AE06256}"/>
              </a:ext>
            </a:extLst>
          </p:cNvPr>
          <p:cNvSpPr>
            <a:spLocks noGrp="1"/>
          </p:cNvSpPr>
          <p:nvPr>
            <p:ph type="title"/>
          </p:nvPr>
        </p:nvSpPr>
        <p:spPr/>
        <p:txBody>
          <a:bodyPr/>
          <a:lstStyle/>
          <a:p>
            <a:r>
              <a:rPr lang="en-CA" dirty="0"/>
              <a:t>The Standard of Review </a:t>
            </a:r>
            <a:br>
              <a:rPr lang="en-CA" dirty="0"/>
            </a:br>
            <a:r>
              <a:rPr lang="en-CA" dirty="0"/>
              <a:t>by Appellate Tribunals</a:t>
            </a:r>
          </a:p>
        </p:txBody>
      </p:sp>
      <p:sp>
        <p:nvSpPr>
          <p:cNvPr id="3" name="Content Placeholder 2">
            <a:extLst>
              <a:ext uri="{FF2B5EF4-FFF2-40B4-BE49-F238E27FC236}">
                <a16:creationId xmlns="" xmlns:a16="http://schemas.microsoft.com/office/drawing/2014/main" id="{C263A145-6383-4973-92EF-375BD618D793}"/>
              </a:ext>
            </a:extLst>
          </p:cNvPr>
          <p:cNvSpPr>
            <a:spLocks noGrp="1"/>
          </p:cNvSpPr>
          <p:nvPr>
            <p:ph idx="1"/>
          </p:nvPr>
        </p:nvSpPr>
        <p:spPr>
          <a:xfrm>
            <a:off x="1212702" y="2603500"/>
            <a:ext cx="9885558" cy="3416300"/>
          </a:xfrm>
        </p:spPr>
        <p:txBody>
          <a:bodyPr>
            <a:normAutofit/>
          </a:bodyPr>
          <a:lstStyle/>
          <a:p>
            <a:pPr marL="0" indent="0">
              <a:buNone/>
            </a:pPr>
            <a:r>
              <a:rPr lang="en-CA" sz="3000" dirty="0"/>
              <a:t>JAMS Optional Arbitration Appeal Procedure</a:t>
            </a:r>
          </a:p>
          <a:p>
            <a:pPr lvl="1"/>
            <a:r>
              <a:rPr lang="en-CA" sz="2800" dirty="0"/>
              <a:t>“[s]ame standard of review that the first-level appellate court in the jurisdiction would apply to an appeal from the trial court decision”</a:t>
            </a:r>
          </a:p>
          <a:p>
            <a:pPr lvl="1"/>
            <a:r>
              <a:rPr lang="en-CA" sz="2800" dirty="0"/>
              <a:t>“The panel may affirm, reverse or modify an Award.”</a:t>
            </a:r>
          </a:p>
          <a:p>
            <a:pPr lvl="1"/>
            <a:endParaRPr lang="en-CA" sz="2800" dirty="0"/>
          </a:p>
          <a:p>
            <a:pPr marL="0" indent="0">
              <a:buNone/>
            </a:pPr>
            <a:endParaRPr lang="en-CA" dirty="0"/>
          </a:p>
        </p:txBody>
      </p:sp>
      <p:pic>
        <p:nvPicPr>
          <p:cNvPr id="4" name="Picture 3">
            <a:extLst>
              <a:ext uri="{FF2B5EF4-FFF2-40B4-BE49-F238E27FC236}">
                <a16:creationId xmlns="" xmlns:a16="http://schemas.microsoft.com/office/drawing/2014/main" id="{1A582D2E-CBF7-4906-B032-ECB9FC4D1735}"/>
              </a:ext>
            </a:extLst>
          </p:cNvPr>
          <p:cNvPicPr>
            <a:picLocks noChangeAspect="1"/>
          </p:cNvPicPr>
          <p:nvPr/>
        </p:nvPicPr>
        <p:blipFill>
          <a:blip r:embed="rId2"/>
          <a:stretch>
            <a:fillRect/>
          </a:stretch>
        </p:blipFill>
        <p:spPr>
          <a:xfrm>
            <a:off x="11159943" y="5388848"/>
            <a:ext cx="1066102" cy="1040825"/>
          </a:xfrm>
          <a:prstGeom prst="rect">
            <a:avLst/>
          </a:prstGeom>
        </p:spPr>
      </p:pic>
    </p:spTree>
    <p:extLst>
      <p:ext uri="{BB962C8B-B14F-4D97-AF65-F5344CB8AC3E}">
        <p14:creationId xmlns:p14="http://schemas.microsoft.com/office/powerpoint/2010/main" val="81425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44AACE-8D2C-4EB9-AE01-71D13AE06256}"/>
              </a:ext>
            </a:extLst>
          </p:cNvPr>
          <p:cNvSpPr>
            <a:spLocks noGrp="1"/>
          </p:cNvSpPr>
          <p:nvPr>
            <p:ph type="title"/>
          </p:nvPr>
        </p:nvSpPr>
        <p:spPr/>
        <p:txBody>
          <a:bodyPr/>
          <a:lstStyle/>
          <a:p>
            <a:r>
              <a:rPr lang="en-CA" dirty="0"/>
              <a:t>The Standard of Review </a:t>
            </a:r>
            <a:br>
              <a:rPr lang="en-CA" dirty="0"/>
            </a:br>
            <a:r>
              <a:rPr lang="en-CA" dirty="0"/>
              <a:t>by Appellate Tribunals</a:t>
            </a:r>
          </a:p>
        </p:txBody>
      </p:sp>
      <p:sp>
        <p:nvSpPr>
          <p:cNvPr id="3" name="Content Placeholder 2">
            <a:extLst>
              <a:ext uri="{FF2B5EF4-FFF2-40B4-BE49-F238E27FC236}">
                <a16:creationId xmlns="" xmlns:a16="http://schemas.microsoft.com/office/drawing/2014/main" id="{C263A145-6383-4973-92EF-375BD618D793}"/>
              </a:ext>
            </a:extLst>
          </p:cNvPr>
          <p:cNvSpPr>
            <a:spLocks noGrp="1"/>
          </p:cNvSpPr>
          <p:nvPr>
            <p:ph idx="1"/>
          </p:nvPr>
        </p:nvSpPr>
        <p:spPr>
          <a:xfrm>
            <a:off x="1212702" y="2603500"/>
            <a:ext cx="9885558" cy="3416300"/>
          </a:xfrm>
        </p:spPr>
        <p:txBody>
          <a:bodyPr>
            <a:normAutofit fontScale="77500" lnSpcReduction="20000"/>
          </a:bodyPr>
          <a:lstStyle/>
          <a:p>
            <a:pPr marL="0" indent="0">
              <a:buNone/>
            </a:pPr>
            <a:r>
              <a:rPr lang="en-CA" sz="3000" b="1" dirty="0"/>
              <a:t>AAA Optional Appellate Arbitration Rules</a:t>
            </a:r>
          </a:p>
          <a:p>
            <a:pPr lvl="1"/>
            <a:r>
              <a:rPr lang="en-CA" sz="2800" dirty="0"/>
              <a:t>Allow appeals for “an error of law that is material and prejudicial” or “determinations of fact that are clearly erroneous”</a:t>
            </a:r>
          </a:p>
          <a:p>
            <a:pPr lvl="1"/>
            <a:r>
              <a:rPr lang="en-CA" sz="2800" dirty="0"/>
              <a:t>“…the appeal tribunal shall…adopt the [award] as its own, or, …substitute its own award…or, request additional information and notify the parties…”</a:t>
            </a:r>
          </a:p>
          <a:p>
            <a:pPr lvl="1"/>
            <a:r>
              <a:rPr lang="en-CA" sz="2800" dirty="0"/>
              <a:t>“The appeal tribunal may not order a new arbitration hearing or send the case back to the original arbitrator(s) for corrections or further review.”</a:t>
            </a:r>
          </a:p>
          <a:p>
            <a:pPr lvl="1"/>
            <a:endParaRPr lang="en-CA" sz="2800" dirty="0"/>
          </a:p>
          <a:p>
            <a:pPr marL="457200" lvl="1" indent="0">
              <a:buNone/>
            </a:pPr>
            <a:endParaRPr lang="en-CA" sz="3000" dirty="0"/>
          </a:p>
          <a:p>
            <a:pPr lvl="1"/>
            <a:endParaRPr lang="en-CA" sz="2800" dirty="0"/>
          </a:p>
          <a:p>
            <a:pPr marL="0" indent="0">
              <a:buNone/>
            </a:pPr>
            <a:endParaRPr lang="en-CA" dirty="0"/>
          </a:p>
        </p:txBody>
      </p:sp>
      <p:pic>
        <p:nvPicPr>
          <p:cNvPr id="4" name="Picture 3">
            <a:extLst>
              <a:ext uri="{FF2B5EF4-FFF2-40B4-BE49-F238E27FC236}">
                <a16:creationId xmlns="" xmlns:a16="http://schemas.microsoft.com/office/drawing/2014/main" id="{1A582D2E-CBF7-4906-B032-ECB9FC4D1735}"/>
              </a:ext>
            </a:extLst>
          </p:cNvPr>
          <p:cNvPicPr>
            <a:picLocks noChangeAspect="1"/>
          </p:cNvPicPr>
          <p:nvPr/>
        </p:nvPicPr>
        <p:blipFill>
          <a:blip r:embed="rId2"/>
          <a:stretch>
            <a:fillRect/>
          </a:stretch>
        </p:blipFill>
        <p:spPr>
          <a:xfrm>
            <a:off x="11159943" y="5388848"/>
            <a:ext cx="1066102" cy="1040825"/>
          </a:xfrm>
          <a:prstGeom prst="rect">
            <a:avLst/>
          </a:prstGeom>
        </p:spPr>
      </p:pic>
    </p:spTree>
    <p:extLst>
      <p:ext uri="{BB962C8B-B14F-4D97-AF65-F5344CB8AC3E}">
        <p14:creationId xmlns:p14="http://schemas.microsoft.com/office/powerpoint/2010/main" val="3794568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44AACE-8D2C-4EB9-AE01-71D13AE06256}"/>
              </a:ext>
            </a:extLst>
          </p:cNvPr>
          <p:cNvSpPr>
            <a:spLocks noGrp="1"/>
          </p:cNvSpPr>
          <p:nvPr>
            <p:ph type="title"/>
          </p:nvPr>
        </p:nvSpPr>
        <p:spPr/>
        <p:txBody>
          <a:bodyPr/>
          <a:lstStyle/>
          <a:p>
            <a:r>
              <a:rPr lang="en-CA" dirty="0"/>
              <a:t>The Standard of Review</a:t>
            </a:r>
            <a:br>
              <a:rPr lang="en-CA" dirty="0"/>
            </a:br>
            <a:r>
              <a:rPr lang="en-CA" dirty="0"/>
              <a:t>by Appellate Tribunals</a:t>
            </a:r>
          </a:p>
        </p:txBody>
      </p:sp>
      <p:sp>
        <p:nvSpPr>
          <p:cNvPr id="3" name="Content Placeholder 2">
            <a:extLst>
              <a:ext uri="{FF2B5EF4-FFF2-40B4-BE49-F238E27FC236}">
                <a16:creationId xmlns="" xmlns:a16="http://schemas.microsoft.com/office/drawing/2014/main" id="{C263A145-6383-4973-92EF-375BD618D793}"/>
              </a:ext>
            </a:extLst>
          </p:cNvPr>
          <p:cNvSpPr>
            <a:spLocks noGrp="1"/>
          </p:cNvSpPr>
          <p:nvPr>
            <p:ph idx="1"/>
          </p:nvPr>
        </p:nvSpPr>
        <p:spPr>
          <a:xfrm>
            <a:off x="1212702" y="2603500"/>
            <a:ext cx="9885558" cy="3416300"/>
          </a:xfrm>
        </p:spPr>
        <p:txBody>
          <a:bodyPr>
            <a:normAutofit fontScale="62500" lnSpcReduction="20000"/>
          </a:bodyPr>
          <a:lstStyle/>
          <a:p>
            <a:pPr marL="0" indent="0">
              <a:buNone/>
            </a:pPr>
            <a:r>
              <a:rPr lang="en-CA" sz="3000" b="1" dirty="0"/>
              <a:t>BCICAC Appeal Process (for Domestic Arbitration Awards)</a:t>
            </a:r>
          </a:p>
          <a:p>
            <a:r>
              <a:rPr lang="en-CA" sz="3000" dirty="0"/>
              <a:t>Must opt in, then can appeal on the grounds in arbitration agreement, including questions of law, questions of mixed fact and law or questions of fact</a:t>
            </a:r>
          </a:p>
          <a:p>
            <a:r>
              <a:rPr lang="en-CA" sz="3000" dirty="0"/>
              <a:t>Question of law only on leave of the appeal tribunal</a:t>
            </a:r>
          </a:p>
          <a:p>
            <a:pPr lvl="1"/>
            <a:r>
              <a:rPr lang="en-CA" sz="2800" dirty="0"/>
              <a:t>Importance of the result to the parties justifies appeal and determination of the point of law may prevent a miscarriage of justice, or</a:t>
            </a:r>
          </a:p>
          <a:p>
            <a:pPr lvl="1"/>
            <a:r>
              <a:rPr lang="en-CA" sz="2800" dirty="0"/>
              <a:t>The point of law is of importance to some class or body of persons of which the applicant is a member</a:t>
            </a:r>
          </a:p>
          <a:p>
            <a:r>
              <a:rPr lang="en-CA" sz="3000" dirty="0"/>
              <a:t>“[A]n appeal tribunal may…confirm, amend or set aside the award, or … remit the award to the arbitrator together with the Appeal Tribunal’s opinion on the question of law that was the subject of the appeal.”</a:t>
            </a:r>
          </a:p>
          <a:p>
            <a:pPr lvl="1"/>
            <a:endParaRPr lang="en-CA" sz="2800" dirty="0"/>
          </a:p>
          <a:p>
            <a:pPr lvl="1"/>
            <a:endParaRPr lang="en-CA" sz="2800" dirty="0"/>
          </a:p>
          <a:p>
            <a:pPr marL="0" indent="0">
              <a:buNone/>
            </a:pPr>
            <a:endParaRPr lang="en-CA" dirty="0"/>
          </a:p>
        </p:txBody>
      </p:sp>
      <p:pic>
        <p:nvPicPr>
          <p:cNvPr id="4" name="Picture 3">
            <a:extLst>
              <a:ext uri="{FF2B5EF4-FFF2-40B4-BE49-F238E27FC236}">
                <a16:creationId xmlns="" xmlns:a16="http://schemas.microsoft.com/office/drawing/2014/main" id="{1A582D2E-CBF7-4906-B032-ECB9FC4D1735}"/>
              </a:ext>
            </a:extLst>
          </p:cNvPr>
          <p:cNvPicPr>
            <a:picLocks noChangeAspect="1"/>
          </p:cNvPicPr>
          <p:nvPr/>
        </p:nvPicPr>
        <p:blipFill>
          <a:blip r:embed="rId2"/>
          <a:stretch>
            <a:fillRect/>
          </a:stretch>
        </p:blipFill>
        <p:spPr>
          <a:xfrm>
            <a:off x="11159943" y="5388848"/>
            <a:ext cx="1066102" cy="1040825"/>
          </a:xfrm>
          <a:prstGeom prst="rect">
            <a:avLst/>
          </a:prstGeom>
        </p:spPr>
      </p:pic>
    </p:spTree>
    <p:extLst>
      <p:ext uri="{BB962C8B-B14F-4D97-AF65-F5344CB8AC3E}">
        <p14:creationId xmlns:p14="http://schemas.microsoft.com/office/powerpoint/2010/main" val="3710180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44AACE-8D2C-4EB9-AE01-71D13AE06256}"/>
              </a:ext>
            </a:extLst>
          </p:cNvPr>
          <p:cNvSpPr>
            <a:spLocks noGrp="1"/>
          </p:cNvSpPr>
          <p:nvPr>
            <p:ph type="title"/>
          </p:nvPr>
        </p:nvSpPr>
        <p:spPr/>
        <p:txBody>
          <a:bodyPr/>
          <a:lstStyle/>
          <a:p>
            <a:r>
              <a:rPr lang="en-CA" dirty="0"/>
              <a:t>The Standard of Review</a:t>
            </a:r>
            <a:br>
              <a:rPr lang="en-CA" dirty="0"/>
            </a:br>
            <a:r>
              <a:rPr lang="en-CA" dirty="0"/>
              <a:t>by Appellate Tribunals</a:t>
            </a:r>
          </a:p>
        </p:txBody>
      </p:sp>
      <p:sp>
        <p:nvSpPr>
          <p:cNvPr id="3" name="Content Placeholder 2">
            <a:extLst>
              <a:ext uri="{FF2B5EF4-FFF2-40B4-BE49-F238E27FC236}">
                <a16:creationId xmlns="" xmlns:a16="http://schemas.microsoft.com/office/drawing/2014/main" id="{C263A145-6383-4973-92EF-375BD618D793}"/>
              </a:ext>
            </a:extLst>
          </p:cNvPr>
          <p:cNvSpPr>
            <a:spLocks noGrp="1"/>
          </p:cNvSpPr>
          <p:nvPr>
            <p:ph idx="1"/>
          </p:nvPr>
        </p:nvSpPr>
        <p:spPr>
          <a:xfrm>
            <a:off x="1212702" y="2603500"/>
            <a:ext cx="9885558" cy="3416300"/>
          </a:xfrm>
        </p:spPr>
        <p:txBody>
          <a:bodyPr>
            <a:normAutofit/>
          </a:bodyPr>
          <a:lstStyle/>
          <a:p>
            <a:pPr marL="457200" lvl="1" indent="0">
              <a:buNone/>
            </a:pPr>
            <a:endParaRPr lang="en-CA" sz="2800" dirty="0"/>
          </a:p>
          <a:p>
            <a:pPr marL="0" indent="0">
              <a:buNone/>
            </a:pPr>
            <a:r>
              <a:rPr lang="en-CA" sz="3000" dirty="0"/>
              <a:t>Party-crafted, </a:t>
            </a:r>
            <a:r>
              <a:rPr lang="en-CA" sz="3000" i="1" dirty="0"/>
              <a:t>ad hoc </a:t>
            </a:r>
            <a:r>
              <a:rPr lang="en-CA" sz="3000" dirty="0"/>
              <a:t>appeal process can be specifically tailored – but consider very carefully the process and potential issues.</a:t>
            </a:r>
          </a:p>
          <a:p>
            <a:pPr lvl="1"/>
            <a:endParaRPr lang="en-CA" sz="2800" dirty="0"/>
          </a:p>
          <a:p>
            <a:pPr marL="0" indent="0">
              <a:buNone/>
            </a:pPr>
            <a:endParaRPr lang="en-CA" dirty="0"/>
          </a:p>
        </p:txBody>
      </p:sp>
      <p:pic>
        <p:nvPicPr>
          <p:cNvPr id="4" name="Picture 3">
            <a:extLst>
              <a:ext uri="{FF2B5EF4-FFF2-40B4-BE49-F238E27FC236}">
                <a16:creationId xmlns="" xmlns:a16="http://schemas.microsoft.com/office/drawing/2014/main" id="{1A582D2E-CBF7-4906-B032-ECB9FC4D1735}"/>
              </a:ext>
            </a:extLst>
          </p:cNvPr>
          <p:cNvPicPr>
            <a:picLocks noChangeAspect="1"/>
          </p:cNvPicPr>
          <p:nvPr/>
        </p:nvPicPr>
        <p:blipFill>
          <a:blip r:embed="rId2"/>
          <a:stretch>
            <a:fillRect/>
          </a:stretch>
        </p:blipFill>
        <p:spPr>
          <a:xfrm>
            <a:off x="11159943" y="5388848"/>
            <a:ext cx="1066102" cy="1040825"/>
          </a:xfrm>
          <a:prstGeom prst="rect">
            <a:avLst/>
          </a:prstGeom>
        </p:spPr>
      </p:pic>
    </p:spTree>
    <p:extLst>
      <p:ext uri="{BB962C8B-B14F-4D97-AF65-F5344CB8AC3E}">
        <p14:creationId xmlns:p14="http://schemas.microsoft.com/office/powerpoint/2010/main" val="4922563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801600" cy="6858000"/>
          </a:xfrm>
          <a:prstGeom prst="rect">
            <a:avLst/>
          </a:prstGeom>
          <a:solidFill>
            <a:schemeClr val="bg1"/>
          </a:solidFill>
          <a:ln>
            <a:noFill/>
          </a:ln>
          <a:effectLst/>
        </p:spPr>
      </p:sp>
      <p:grpSp>
        <p:nvGrpSpPr>
          <p:cNvPr id="13" name="Group 12">
            <a:extLst>
              <a:ext uri="{FF2B5EF4-FFF2-40B4-BE49-F238E27FC236}">
                <a16:creationId xmlns="" xmlns:a16="http://schemas.microsoft.com/office/drawing/2014/main" id="{CFD769E2-0747-4394-A02E-D286971D9EE4}"/>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12801600" cy="6858000"/>
            <a:chOff x="0" y="0"/>
            <a:chExt cx="12192000" cy="6858000"/>
          </a:xfrm>
        </p:grpSpPr>
        <p:sp>
          <p:nvSpPr>
            <p:cNvPr id="14" name="Rectangle 13">
              <a:extLst/>
            </p:cNvPr>
            <p:cNvSpPr/>
            <p:nvPr>
              <p:extLst>
                <p:ext uri="{386F3935-93C4-4BCD-93E2-E3B085C9AB24}">
                  <p16:designElem xmlns=""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p:cNvPr>
            <p:cNvSpPr/>
            <p:nvPr>
              <p:extLst>
                <p:ext uri="{386F3935-93C4-4BCD-93E2-E3B085C9AB24}">
                  <p16:designElem xmlns=""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p:cNvPr>
            <p:cNvSpPr/>
            <p:nvPr>
              <p:extLst>
                <p:ext uri="{386F3935-93C4-4BCD-93E2-E3B085C9AB24}">
                  <p16:designElem xmlns=""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p:cNvPr>
            <p:cNvSpPr/>
            <p:nvPr>
              <p:extLst>
                <p:ext uri="{386F3935-93C4-4BCD-93E2-E3B085C9AB24}">
                  <p16:designElem xmlns=""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p:cNvPr>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p:cNvPr>
            <p:cNvSpPr/>
            <p:nvPr>
              <p:extLst>
                <p:ext uri="{386F3935-93C4-4BCD-93E2-E3B085C9AB24}">
                  <p16:designElem xmlns=""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p:cNvPr>
            <p:cNvSpPr/>
            <p:nvPr>
              <p:extLst>
                <p:ext uri="{386F3935-93C4-4BCD-93E2-E3B085C9AB24}">
                  <p16:designElem xmlns=""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 name="Freeform 5">
              <a:extLst/>
            </p:cNvPr>
            <p:cNvSpPr/>
            <p:nvPr>
              <p:extLst>
                <p:ext uri="{386F3935-93C4-4BCD-93E2-E3B085C9AB24}">
                  <p16:designElem xmlns=""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2" name="Freeform 5">
              <a:extLst/>
            </p:cNvPr>
            <p:cNvSpPr>
              <a:spLocks noEditPoints="1"/>
            </p:cNvSpPr>
            <p:nvPr>
              <p:extLst>
                <p:ext uri="{386F3935-93C4-4BCD-93E2-E3B085C9AB24}">
                  <p16:designElem xmlns=""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4" name="Rectangle 23">
            <a:extLst>
              <a:ext uri="{FF2B5EF4-FFF2-40B4-BE49-F238E27FC236}">
                <a16:creationId xmlns="" xmlns:a16="http://schemas.microsoft.com/office/drawing/2014/main" id="{A4B4A5C9-2B8A-4B53-8853-5A4F7B761D69}"/>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59703" y="0"/>
            <a:ext cx="72009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6" name="Group 25">
            <a:extLst>
              <a:ext uri="{FF2B5EF4-FFF2-40B4-BE49-F238E27FC236}">
                <a16:creationId xmlns="" xmlns:a16="http://schemas.microsoft.com/office/drawing/2014/main" id="{31A23674-C9EA-43DC-BC84-292A36F80465}"/>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12801600" cy="6858000"/>
            <a:chOff x="0" y="0"/>
            <a:chExt cx="12192000" cy="6858000"/>
          </a:xfrm>
        </p:grpSpPr>
        <p:sp>
          <p:nvSpPr>
            <p:cNvPr id="27" name="Rectangle 26">
              <a:extLst/>
            </p:cNvPr>
            <p:cNvSpPr/>
            <p:nvPr>
              <p:extLst>
                <p:ext uri="{386F3935-93C4-4BCD-93E2-E3B085C9AB24}">
                  <p16:designElem xmlns=""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Oval 27">
              <a:extLst/>
            </p:cNvPr>
            <p:cNvSpPr/>
            <p:nvPr>
              <p:extLst>
                <p:ext uri="{386F3935-93C4-4BCD-93E2-E3B085C9AB24}">
                  <p16:designElem xmlns=""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p:cNvPr>
            <p:cNvSpPr/>
            <p:nvPr>
              <p:extLst>
                <p:ext uri="{386F3935-93C4-4BCD-93E2-E3B085C9AB24}">
                  <p16:designElem xmlns=""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p:cNvPr>
            <p:cNvSpPr/>
            <p:nvPr>
              <p:extLst>
                <p:ext uri="{386F3935-93C4-4BCD-93E2-E3B085C9AB24}">
                  <p16:designElem xmlns="" xmlns:p16="http://schemas.microsoft.com/office/powerpoint/2015/main"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5">
              <a:extLst/>
            </p:cNvPr>
            <p:cNvSpPr/>
            <p:nvPr>
              <p:extLst>
                <p:ext uri="{386F3935-93C4-4BCD-93E2-E3B085C9AB24}">
                  <p16:designElem xmlns="" xmlns:p16="http://schemas.microsoft.com/office/powerpoint/2015/main" val="1"/>
                </p:ext>
              </p:extLst>
            </p:nvPr>
          </p:nvSpPr>
          <p:spPr bwMode="gray">
            <a:xfrm rot="16200000">
              <a:off x="446565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2" name="Freeform 5">
              <a:extLst/>
            </p:cNvPr>
            <p:cNvSpPr/>
            <p:nvPr>
              <p:extLst>
                <p:ext uri="{386F3935-93C4-4BCD-93E2-E3B085C9AB24}">
                  <p16:designElem xmlns=""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a:extLst/>
            </p:cNvPr>
            <p:cNvSpPr>
              <a:spLocks noEditPoints="1"/>
            </p:cNvSpPr>
            <p:nvPr>
              <p:extLst>
                <p:ext uri="{386F3935-93C4-4BCD-93E2-E3B085C9AB24}">
                  <p16:designElem xmlns=""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5" name="Picture Placeholder 2">
            <a:extLst>
              <a:ext uri="{FF2B5EF4-FFF2-40B4-BE49-F238E27FC236}">
                <a16:creationId xmlns="" xmlns:a16="http://schemas.microsoft.com/office/drawing/2014/main" id="{F0F18738-B5A2-44EC-976B-01EDE2E92A93}"/>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19197" r="2" b="36949"/>
          <a:stretch/>
        </p:blipFill>
        <p:spPr>
          <a:xfrm>
            <a:off x="7789139" y="645107"/>
            <a:ext cx="4331583" cy="2710388"/>
          </a:xfrm>
          <a:prstGeom prst="rect">
            <a:avLst/>
          </a:prstGeom>
        </p:spPr>
      </p:pic>
      <p:sp>
        <p:nvSpPr>
          <p:cNvPr id="35" name="Rectangle 34">
            <a:extLst>
              <a:ext uri="{FF2B5EF4-FFF2-40B4-BE49-F238E27FC236}">
                <a16:creationId xmlns="" xmlns:a16="http://schemas.microsoft.com/office/drawing/2014/main" id="{7296B8E7-1A3F-4C7F-A120-29E90E59314E}"/>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59703" y="0"/>
            <a:ext cx="72009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AC52B993-BBD6-40CA-BD8E-76A7A825464A}"/>
              </a:ext>
            </a:extLst>
          </p:cNvPr>
          <p:cNvSpPr>
            <a:spLocks noGrp="1"/>
          </p:cNvSpPr>
          <p:nvPr>
            <p:ph type="title"/>
          </p:nvPr>
        </p:nvSpPr>
        <p:spPr>
          <a:xfrm>
            <a:off x="671054" y="629265"/>
            <a:ext cx="6376415" cy="1622322"/>
          </a:xfrm>
        </p:spPr>
        <p:txBody>
          <a:bodyPr vert="horz" lIns="91440" tIns="45720" rIns="91440" bIns="45720" rtlCol="0" anchor="ctr">
            <a:normAutofit/>
          </a:bodyPr>
          <a:lstStyle/>
          <a:p>
            <a:r>
              <a:rPr lang="en-US" dirty="0"/>
              <a:t>Questions?</a:t>
            </a:r>
          </a:p>
        </p:txBody>
      </p:sp>
      <p:sp>
        <p:nvSpPr>
          <p:cNvPr id="4" name="Content Placeholder 3">
            <a:extLst>
              <a:ext uri="{FF2B5EF4-FFF2-40B4-BE49-F238E27FC236}">
                <a16:creationId xmlns="" xmlns:a16="http://schemas.microsoft.com/office/drawing/2014/main" id="{6C15083C-AFF0-4F8C-9AA2-694CA2F27ADF}"/>
              </a:ext>
            </a:extLst>
          </p:cNvPr>
          <p:cNvSpPr>
            <a:spLocks noGrp="1"/>
          </p:cNvSpPr>
          <p:nvPr>
            <p:ph sz="half" idx="2"/>
          </p:nvPr>
        </p:nvSpPr>
        <p:spPr>
          <a:xfrm>
            <a:off x="671054" y="2418735"/>
            <a:ext cx="6376415" cy="3811740"/>
          </a:xfrm>
        </p:spPr>
        <p:txBody>
          <a:bodyPr vert="horz" lIns="91440" tIns="45720" rIns="91440" bIns="45720" rtlCol="0" anchor="ctr">
            <a:normAutofit/>
          </a:bodyPr>
          <a:lstStyle/>
          <a:p>
            <a:pPr marL="0" indent="0"/>
            <a:r>
              <a:rPr lang="en-US" sz="2400" dirty="0">
                <a:solidFill>
                  <a:schemeClr val="bg1"/>
                </a:solidFill>
              </a:rPr>
              <a:t>Tina Cicchetti</a:t>
            </a:r>
          </a:p>
          <a:p>
            <a:pPr marL="0" indent="0"/>
            <a:r>
              <a:rPr lang="en-US" sz="2400" dirty="0">
                <a:solidFill>
                  <a:schemeClr val="bg1"/>
                </a:solidFill>
              </a:rPr>
              <a:t>+1 604 558 7945</a:t>
            </a:r>
          </a:p>
          <a:p>
            <a:pPr marL="0" indent="0"/>
            <a:r>
              <a:rPr lang="en-US" sz="2400" dirty="0">
                <a:solidFill>
                  <a:schemeClr val="bg1"/>
                </a:solidFill>
                <a:hlinkClick r:id="rId4"/>
              </a:rPr>
              <a:t>tcicchetti@cicchettiarbitration.com</a:t>
            </a:r>
            <a:endParaRPr lang="en-US" sz="2400" dirty="0">
              <a:solidFill>
                <a:schemeClr val="bg1"/>
              </a:solidFill>
            </a:endParaRPr>
          </a:p>
          <a:p>
            <a:pPr marL="0" indent="0"/>
            <a:endParaRPr lang="en-US" dirty="0">
              <a:solidFill>
                <a:schemeClr val="bg1"/>
              </a:solidFill>
            </a:endParaRPr>
          </a:p>
          <a:p>
            <a:pPr marL="0" indent="0"/>
            <a:endParaRPr lang="en-US" dirty="0">
              <a:solidFill>
                <a:schemeClr val="bg1"/>
              </a:solidFill>
            </a:endParaRPr>
          </a:p>
        </p:txBody>
      </p:sp>
      <p:pic>
        <p:nvPicPr>
          <p:cNvPr id="34" name="Picture 33">
            <a:extLst>
              <a:ext uri="{FF2B5EF4-FFF2-40B4-BE49-F238E27FC236}">
                <a16:creationId xmlns="" xmlns:a16="http://schemas.microsoft.com/office/drawing/2014/main" id="{01B90C94-032D-4EEB-847F-452AA4AE4FB6}"/>
              </a:ext>
            </a:extLst>
          </p:cNvPr>
          <p:cNvPicPr>
            <a:picLocks noChangeAspect="1"/>
          </p:cNvPicPr>
          <p:nvPr/>
        </p:nvPicPr>
        <p:blipFill>
          <a:blip r:embed="rId5"/>
          <a:stretch>
            <a:fillRect/>
          </a:stretch>
        </p:blipFill>
        <p:spPr>
          <a:xfrm>
            <a:off x="8058069" y="4089462"/>
            <a:ext cx="4043049" cy="1496014"/>
          </a:xfrm>
          <a:prstGeom prst="rect">
            <a:avLst/>
          </a:prstGeom>
        </p:spPr>
      </p:pic>
    </p:spTree>
    <p:extLst>
      <p:ext uri="{BB962C8B-B14F-4D97-AF65-F5344CB8AC3E}">
        <p14:creationId xmlns:p14="http://schemas.microsoft.com/office/powerpoint/2010/main" val="23142693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720" y="1981200"/>
            <a:ext cx="11734800" cy="1295400"/>
          </a:xfrm>
        </p:spPr>
        <p:txBody>
          <a:bodyPr/>
          <a:lstStyle/>
          <a:p>
            <a:pPr algn="ctr">
              <a:lnSpc>
                <a:spcPct val="100000"/>
              </a:lnSpc>
              <a:defRPr/>
            </a:pPr>
            <a:r>
              <a:rPr lang="en-US" sz="3200" i="0" dirty="0" smtClean="0">
                <a:solidFill>
                  <a:srgbClr val="002060"/>
                </a:solidFill>
                <a:latin typeface="Arial" panose="020B0604020202020204" pitchFamily="34" charset="0"/>
                <a:cs typeface="Arial" panose="020B0604020202020204" pitchFamily="34" charset="0"/>
              </a:rPr>
              <a:t>A</a:t>
            </a:r>
            <a:r>
              <a:rPr lang="en-US" sz="3200" i="0" cap="none" dirty="0" smtClean="0">
                <a:solidFill>
                  <a:srgbClr val="002060"/>
                </a:solidFill>
                <a:latin typeface="Arial" panose="020B0604020202020204" pitchFamily="34" charset="0"/>
                <a:cs typeface="Arial" panose="020B0604020202020204" pitchFamily="34" charset="0"/>
              </a:rPr>
              <a:t>ppealing Arbitration Awards:</a:t>
            </a:r>
            <a:br>
              <a:rPr lang="en-US" sz="3200" i="0" cap="none" dirty="0" smtClean="0">
                <a:solidFill>
                  <a:srgbClr val="002060"/>
                </a:solidFill>
                <a:latin typeface="Arial" panose="020B0604020202020204" pitchFamily="34" charset="0"/>
                <a:cs typeface="Arial" panose="020B0604020202020204" pitchFamily="34" charset="0"/>
              </a:rPr>
            </a:br>
            <a:r>
              <a:rPr lang="en-US" sz="3200" cap="none" dirty="0" smtClean="0">
                <a:solidFill>
                  <a:srgbClr val="002060"/>
                </a:solidFill>
                <a:latin typeface="Arial" panose="020B0604020202020204" pitchFamily="34" charset="0"/>
                <a:cs typeface="Arial" panose="020B0604020202020204" pitchFamily="34" charset="0"/>
              </a:rPr>
              <a:t>Alternative Options</a:t>
            </a:r>
            <a:endParaRPr lang="en-US" sz="3200" i="0" dirty="0">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533400" y="3657600"/>
            <a:ext cx="11628120" cy="1938992"/>
          </a:xfrm>
          <a:prstGeom prst="rect">
            <a:avLst/>
          </a:prstGeom>
          <a:noFill/>
        </p:spPr>
        <p:txBody>
          <a:bodyPr wrap="square" rtlCol="0">
            <a:spAutoFit/>
          </a:bodyPr>
          <a:lstStyle/>
          <a:p>
            <a:pPr algn="ctr" fontAlgn="base">
              <a:spcBef>
                <a:spcPct val="0"/>
              </a:spcBef>
              <a:spcAft>
                <a:spcPct val="0"/>
              </a:spcAft>
            </a:pPr>
            <a:r>
              <a:rPr lang="en-US" sz="2400" b="1" dirty="0" smtClean="0">
                <a:solidFill>
                  <a:srgbClr val="002060"/>
                </a:solidFill>
                <a:cs typeface="Arial" charset="0"/>
              </a:rPr>
              <a:t>Current Issues in International Arbitration</a:t>
            </a:r>
          </a:p>
          <a:p>
            <a:pPr algn="ctr" fontAlgn="base">
              <a:spcBef>
                <a:spcPct val="0"/>
              </a:spcBef>
              <a:spcAft>
                <a:spcPct val="0"/>
              </a:spcAft>
            </a:pPr>
            <a:r>
              <a:rPr lang="en-US" sz="2400" dirty="0" smtClean="0">
                <a:solidFill>
                  <a:srgbClr val="002060"/>
                </a:solidFill>
                <a:cs typeface="Arial" charset="0"/>
              </a:rPr>
              <a:t>Judge Judith O. Hollinger ADR Program</a:t>
            </a:r>
            <a:br>
              <a:rPr lang="en-US" sz="2400" dirty="0" smtClean="0">
                <a:solidFill>
                  <a:srgbClr val="002060"/>
                </a:solidFill>
                <a:cs typeface="Arial" charset="0"/>
              </a:rPr>
            </a:br>
            <a:r>
              <a:rPr lang="en-US" sz="2400" dirty="0" smtClean="0">
                <a:solidFill>
                  <a:srgbClr val="002060"/>
                </a:solidFill>
                <a:cs typeface="Arial" charset="0"/>
              </a:rPr>
              <a:t>USC Gould School of Law, USC-JAMS Arbitration Institute</a:t>
            </a:r>
            <a:br>
              <a:rPr lang="en-US" sz="2400" dirty="0" smtClean="0">
                <a:solidFill>
                  <a:srgbClr val="002060"/>
                </a:solidFill>
                <a:cs typeface="Arial" charset="0"/>
              </a:rPr>
            </a:br>
            <a:r>
              <a:rPr lang="en-US" sz="2400" dirty="0" smtClean="0">
                <a:solidFill>
                  <a:srgbClr val="002060"/>
                </a:solidFill>
                <a:cs typeface="Arial" charset="0"/>
              </a:rPr>
              <a:t> March 15, 2018</a:t>
            </a:r>
          </a:p>
          <a:p>
            <a:pPr algn="ctr" fontAlgn="base">
              <a:spcBef>
                <a:spcPct val="0"/>
              </a:spcBef>
              <a:spcAft>
                <a:spcPct val="0"/>
              </a:spcAft>
            </a:pPr>
            <a:r>
              <a:rPr lang="en-US" sz="2400" b="1" dirty="0" smtClean="0">
                <a:solidFill>
                  <a:srgbClr val="002060"/>
                </a:solidFill>
                <a:cs typeface="Arial" charset="0"/>
              </a:rPr>
              <a:t>Grant L. Kim</a:t>
            </a:r>
            <a:endParaRPr lang="en-US" sz="2400" b="1" dirty="0">
              <a:solidFill>
                <a:srgbClr val="002060"/>
              </a:solidFill>
              <a:cs typeface="Arial" charset="0"/>
            </a:endParaRPr>
          </a:p>
        </p:txBody>
      </p:sp>
      <p:sp>
        <p:nvSpPr>
          <p:cNvPr id="4" name="Footer Placeholder 3"/>
          <p:cNvSpPr txBox="1">
            <a:spLocks/>
          </p:cNvSpPr>
          <p:nvPr/>
        </p:nvSpPr>
        <p:spPr>
          <a:xfrm>
            <a:off x="9707880" y="6225030"/>
            <a:ext cx="2773680" cy="365125"/>
          </a:xfrm>
          <a:prstGeom prst="rect">
            <a:avLst/>
          </a:prstGeom>
        </p:spPr>
        <p:txBody>
          <a:bodyPr vert="horz" lIns="91440" tIns="45720" rIns="91440" bIns="45720" rtlCol="0" anchor="ctr"/>
          <a:lstStyle/>
          <a:p>
            <a:pPr algn="ctr">
              <a:defRPr/>
            </a:pPr>
            <a:r>
              <a:rPr lang="en-US" sz="1200" dirty="0" err="1" smtClean="0">
                <a:solidFill>
                  <a:srgbClr val="1F497D"/>
                </a:solidFill>
                <a:cs typeface="Arial" charset="0"/>
              </a:rPr>
              <a:t>LimNexus</a:t>
            </a:r>
            <a:r>
              <a:rPr lang="en-US" sz="1200" dirty="0" smtClean="0">
                <a:solidFill>
                  <a:srgbClr val="1F497D"/>
                </a:solidFill>
                <a:cs typeface="Arial" charset="0"/>
              </a:rPr>
              <a:t> LLP © 2018</a:t>
            </a:r>
            <a:endParaRPr lang="en-US" sz="1200" dirty="0">
              <a:solidFill>
                <a:srgbClr val="1F497D"/>
              </a:solidFill>
              <a:cs typeface="Arial" charset="0"/>
            </a:endParaRPr>
          </a:p>
        </p:txBody>
      </p:sp>
    </p:spTree>
    <p:extLst>
      <p:ext uri="{BB962C8B-B14F-4D97-AF65-F5344CB8AC3E}">
        <p14:creationId xmlns:p14="http://schemas.microsoft.com/office/powerpoint/2010/main" val="39629281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0080" y="1219200"/>
            <a:ext cx="11521440" cy="5376863"/>
          </a:xfrm>
        </p:spPr>
        <p:txBody>
          <a:bodyPr/>
          <a:lstStyle/>
          <a:p>
            <a:pPr>
              <a:buClr>
                <a:srgbClr val="663300"/>
              </a:buClr>
            </a:pPr>
            <a:r>
              <a:rPr lang="en-US" altLang="en-US" b="1" dirty="0" smtClean="0">
                <a:latin typeface="Arial" charset="0"/>
              </a:rPr>
              <a:t>Lack of Appeal in Arbitration Is Double-Edged</a:t>
            </a:r>
          </a:p>
          <a:p>
            <a:pPr lvl="1">
              <a:spcBef>
                <a:spcPts val="1200"/>
              </a:spcBef>
              <a:buClr>
                <a:srgbClr val="663300"/>
              </a:buClr>
            </a:pPr>
            <a:r>
              <a:rPr lang="en-US" altLang="en-US" dirty="0" smtClean="0">
                <a:latin typeface="Arial" charset="0"/>
              </a:rPr>
              <a:t>Reduces time and cost, but cannot correct errors or obtain independent review, and risk of losing on unexpected issue </a:t>
            </a:r>
          </a:p>
          <a:p>
            <a:pPr lvl="1">
              <a:spcBef>
                <a:spcPts val="1200"/>
              </a:spcBef>
              <a:buClr>
                <a:srgbClr val="663300"/>
              </a:buClr>
            </a:pPr>
            <a:r>
              <a:rPr lang="en-US" altLang="en-US" dirty="0" smtClean="0">
                <a:latin typeface="Arial" charset="0"/>
              </a:rPr>
              <a:t>Lack of appeal is good if win, bad if lose</a:t>
            </a:r>
          </a:p>
          <a:p>
            <a:pPr lvl="1">
              <a:spcBef>
                <a:spcPts val="1200"/>
              </a:spcBef>
              <a:buClr>
                <a:srgbClr val="663300"/>
              </a:buClr>
            </a:pPr>
            <a:r>
              <a:rPr lang="en-US" altLang="en-US" dirty="0" smtClean="0">
                <a:latin typeface="Arial" charset="0"/>
              </a:rPr>
              <a:t>Some parties avoid arbitration due to lack of appeal, especially when “crown jewels” at stake (</a:t>
            </a:r>
            <a:r>
              <a:rPr lang="en-US" altLang="en-US" i="1" dirty="0" smtClean="0">
                <a:latin typeface="Arial" charset="0"/>
              </a:rPr>
              <a:t>e.g</a:t>
            </a:r>
            <a:r>
              <a:rPr lang="en-US" altLang="en-US" dirty="0" smtClean="0">
                <a:latin typeface="Arial" charset="0"/>
              </a:rPr>
              <a:t>., IP) </a:t>
            </a:r>
          </a:p>
          <a:p>
            <a:pPr>
              <a:buClr>
                <a:srgbClr val="663300"/>
              </a:buClr>
            </a:pPr>
            <a:r>
              <a:rPr lang="en-US" altLang="en-US" b="1" dirty="0" smtClean="0">
                <a:latin typeface="Arial" charset="0"/>
              </a:rPr>
              <a:t>Concerns to be Addressed</a:t>
            </a:r>
          </a:p>
          <a:p>
            <a:pPr lvl="1">
              <a:spcBef>
                <a:spcPts val="1200"/>
              </a:spcBef>
              <a:buClr>
                <a:srgbClr val="663300"/>
              </a:buClr>
            </a:pPr>
            <a:r>
              <a:rPr lang="en-US" altLang="en-US" dirty="0" smtClean="0">
                <a:latin typeface="Arial" charset="0"/>
              </a:rPr>
              <a:t>Ability to correct errors</a:t>
            </a:r>
          </a:p>
          <a:p>
            <a:pPr lvl="1">
              <a:spcBef>
                <a:spcPts val="1200"/>
              </a:spcBef>
              <a:buClr>
                <a:srgbClr val="663300"/>
              </a:buClr>
            </a:pPr>
            <a:r>
              <a:rPr lang="en-US" altLang="en-US" dirty="0" smtClean="0">
                <a:latin typeface="Arial" charset="0"/>
              </a:rPr>
              <a:t>Opportunity to make focused arguments on critical points</a:t>
            </a:r>
          </a:p>
          <a:p>
            <a:pPr lvl="1">
              <a:spcBef>
                <a:spcPts val="1200"/>
              </a:spcBef>
              <a:buClr>
                <a:srgbClr val="663300"/>
              </a:buClr>
            </a:pPr>
            <a:r>
              <a:rPr lang="en-US" altLang="en-US" dirty="0" smtClean="0">
                <a:latin typeface="Arial" charset="0"/>
              </a:rPr>
              <a:t>Independent review by </a:t>
            </a:r>
            <a:r>
              <a:rPr lang="en-US" altLang="en-US" dirty="0">
                <a:latin typeface="Arial" charset="0"/>
              </a:rPr>
              <a:t>different </a:t>
            </a:r>
            <a:r>
              <a:rPr lang="en-US" altLang="en-US" dirty="0" smtClean="0">
                <a:latin typeface="Arial" charset="0"/>
              </a:rPr>
              <a:t>panel</a:t>
            </a:r>
          </a:p>
          <a:p>
            <a:pPr lvl="1">
              <a:spcBef>
                <a:spcPts val="1200"/>
              </a:spcBef>
              <a:buClr>
                <a:srgbClr val="663300"/>
              </a:buClr>
            </a:pPr>
            <a:r>
              <a:rPr lang="en-US" altLang="en-US" b="1" i="1" dirty="0" smtClean="0">
                <a:latin typeface="Arial" charset="0"/>
              </a:rPr>
              <a:t>But</a:t>
            </a:r>
            <a:r>
              <a:rPr lang="en-US" altLang="en-US" dirty="0" smtClean="0">
                <a:latin typeface="Arial" charset="0"/>
              </a:rPr>
              <a:t>: Try to maintain the advantages of arbitration </a:t>
            </a:r>
          </a:p>
          <a:p>
            <a:pPr>
              <a:buClr>
                <a:srgbClr val="663300"/>
              </a:buClr>
            </a:pPr>
            <a:endParaRPr lang="en-US" altLang="en-US" b="1" dirty="0">
              <a:latin typeface="Arial" charset="0"/>
            </a:endParaRPr>
          </a:p>
        </p:txBody>
      </p:sp>
      <p:sp>
        <p:nvSpPr>
          <p:cNvPr id="3" name="Title 2"/>
          <p:cNvSpPr>
            <a:spLocks noGrp="1"/>
          </p:cNvSpPr>
          <p:nvPr>
            <p:ph type="title"/>
          </p:nvPr>
        </p:nvSpPr>
        <p:spPr>
          <a:xfrm>
            <a:off x="640080" y="304800"/>
            <a:ext cx="11521440" cy="609600"/>
          </a:xfrm>
        </p:spPr>
        <p:txBody>
          <a:bodyPr>
            <a:noAutofit/>
          </a:bodyPr>
          <a:lstStyle/>
          <a:p>
            <a:pPr>
              <a:lnSpc>
                <a:spcPts val="3200"/>
              </a:lnSpc>
            </a:pPr>
            <a:r>
              <a:rPr lang="en-US" sz="3000" dirty="0" smtClean="0"/>
              <a:t>How </a:t>
            </a:r>
            <a:r>
              <a:rPr lang="en-US" sz="3000" dirty="0"/>
              <a:t>Get the Benefits of an </a:t>
            </a:r>
            <a:r>
              <a:rPr lang="en-US" sz="3000" dirty="0" smtClean="0"/>
              <a:t>Appeal</a:t>
            </a:r>
            <a:br>
              <a:rPr lang="en-US" sz="3000" dirty="0" smtClean="0"/>
            </a:br>
            <a:r>
              <a:rPr lang="en-US" sz="3000" dirty="0" smtClean="0"/>
              <a:t>Without </a:t>
            </a:r>
            <a:r>
              <a:rPr lang="en-US" sz="3000" dirty="0"/>
              <a:t>the Drawbacks?</a:t>
            </a:r>
            <a:endParaRPr lang="en-US" sz="3000" i="1" dirty="0"/>
          </a:p>
        </p:txBody>
      </p:sp>
    </p:spTree>
    <p:extLst>
      <p:ext uri="{BB962C8B-B14F-4D97-AF65-F5344CB8AC3E}">
        <p14:creationId xmlns:p14="http://schemas.microsoft.com/office/powerpoint/2010/main" val="769256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 Overview of Internal Appeals Process </a:t>
            </a:r>
            <a:endParaRPr lang="en-US" dirty="0"/>
          </a:p>
        </p:txBody>
      </p:sp>
      <p:sp>
        <p:nvSpPr>
          <p:cNvPr id="5" name="Content Placeholder 4"/>
          <p:cNvSpPr>
            <a:spLocks noGrp="1"/>
          </p:cNvSpPr>
          <p:nvPr>
            <p:ph idx="1"/>
          </p:nvPr>
        </p:nvSpPr>
        <p:spPr/>
        <p:txBody>
          <a:bodyPr>
            <a:normAutofit/>
          </a:bodyPr>
          <a:lstStyle/>
          <a:p>
            <a:endParaRPr lang="en-US" dirty="0" smtClean="0"/>
          </a:p>
          <a:p>
            <a:r>
              <a:rPr lang="en-US" dirty="0" smtClean="0"/>
              <a:t>Differentiated from review by an appropriate court. </a:t>
            </a:r>
            <a:r>
              <a:rPr lang="en-US" dirty="0"/>
              <a:t>T</a:t>
            </a:r>
            <a:r>
              <a:rPr lang="en-US" dirty="0" smtClean="0"/>
              <a:t>his process permits the potential review of the merits of the case including erroneous determinations of law or fact</a:t>
            </a:r>
          </a:p>
          <a:p>
            <a:pPr marL="114300" indent="0">
              <a:buNone/>
            </a:pPr>
            <a:endParaRPr lang="en-US" dirty="0" smtClean="0"/>
          </a:p>
          <a:p>
            <a:r>
              <a:rPr lang="en-US" dirty="0" smtClean="0"/>
              <a:t>Appellate review occurs within the arbitral system by one or three arbitrators as part of a second-level tribunals</a:t>
            </a:r>
          </a:p>
          <a:p>
            <a:pPr marL="114300" indent="0">
              <a:buNone/>
            </a:pPr>
            <a:endParaRPr lang="en-US" dirty="0" smtClean="0"/>
          </a:p>
          <a:p>
            <a:r>
              <a:rPr lang="en-US" dirty="0" smtClean="0"/>
              <a:t>The appellate review process is established by consent</a:t>
            </a:r>
          </a:p>
          <a:p>
            <a:pPr lvl="2"/>
            <a:r>
              <a:rPr lang="en-US" dirty="0" smtClean="0"/>
              <a:t>Contained within the agreement to arbitrate</a:t>
            </a:r>
          </a:p>
          <a:p>
            <a:pPr lvl="2"/>
            <a:r>
              <a:rPr lang="en-US" dirty="0" smtClean="0"/>
              <a:t>Submission agreement following the primary arbitral process</a:t>
            </a:r>
          </a:p>
          <a:p>
            <a:endParaRPr lang="en-US" dirty="0" smtClean="0"/>
          </a:p>
          <a:p>
            <a:pPr lvl="2"/>
            <a:endParaRPr lang="en-US" dirty="0" smtClean="0"/>
          </a:p>
          <a:p>
            <a:endParaRPr lang="en-US" dirty="0"/>
          </a:p>
        </p:txBody>
      </p:sp>
    </p:spTree>
    <p:extLst>
      <p:ext uri="{BB962C8B-B14F-4D97-AF65-F5344CB8AC3E}">
        <p14:creationId xmlns:p14="http://schemas.microsoft.com/office/powerpoint/2010/main" val="1069101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95400"/>
            <a:ext cx="11841480" cy="5110621"/>
          </a:xfrm>
        </p:spPr>
        <p:txBody>
          <a:bodyPr/>
          <a:lstStyle/>
          <a:p>
            <a:pPr>
              <a:buClr>
                <a:srgbClr val="663300"/>
              </a:buClr>
            </a:pPr>
            <a:r>
              <a:rPr lang="en-US" altLang="en-US" b="1" dirty="0" smtClean="0">
                <a:latin typeface="Arial" charset="0"/>
              </a:rPr>
              <a:t>Most Rules Allow in 30 Days, But Narrow Grounds</a:t>
            </a:r>
          </a:p>
          <a:p>
            <a:pPr lvl="1">
              <a:buClr>
                <a:srgbClr val="663300"/>
              </a:buClr>
            </a:pPr>
            <a:r>
              <a:rPr lang="en-US" dirty="0" smtClean="0"/>
              <a:t>JAMS International Article </a:t>
            </a:r>
            <a:r>
              <a:rPr lang="en-US" dirty="0"/>
              <a:t>38; ICDR </a:t>
            </a:r>
            <a:r>
              <a:rPr lang="en-US" dirty="0" smtClean="0"/>
              <a:t>Article </a:t>
            </a:r>
            <a:r>
              <a:rPr lang="en-US" dirty="0"/>
              <a:t>33; ICC </a:t>
            </a:r>
            <a:r>
              <a:rPr lang="en-US" dirty="0" smtClean="0"/>
              <a:t>Article 35</a:t>
            </a:r>
            <a:endParaRPr lang="en-US" altLang="en-US" dirty="0"/>
          </a:p>
          <a:p>
            <a:pPr>
              <a:buClr>
                <a:srgbClr val="663300"/>
              </a:buClr>
            </a:pPr>
            <a:r>
              <a:rPr lang="en-US" b="1" dirty="0" smtClean="0"/>
              <a:t>Correction of “clerical</a:t>
            </a:r>
            <a:r>
              <a:rPr lang="en-US" b="1" dirty="0"/>
              <a:t>, typographical or computational </a:t>
            </a:r>
            <a:r>
              <a:rPr lang="en-US" b="1" dirty="0" smtClean="0"/>
              <a:t>errors”:  </a:t>
            </a:r>
            <a:r>
              <a:rPr lang="en-US" dirty="0" smtClean="0"/>
              <a:t>Non-substantive, except computational errors</a:t>
            </a:r>
          </a:p>
          <a:p>
            <a:pPr>
              <a:buClr>
                <a:srgbClr val="663300"/>
              </a:buClr>
            </a:pPr>
            <a:r>
              <a:rPr lang="en-US" b="1" dirty="0" smtClean="0"/>
              <a:t>“Interpretation”:  </a:t>
            </a:r>
            <a:r>
              <a:rPr lang="en-US" dirty="0" smtClean="0"/>
              <a:t>May be helpful to clarify unclear point, but generally does not authorize substantive changes</a:t>
            </a:r>
          </a:p>
          <a:p>
            <a:pPr>
              <a:buClr>
                <a:srgbClr val="663300"/>
              </a:buClr>
            </a:pPr>
            <a:r>
              <a:rPr lang="en-US" dirty="0" smtClean="0"/>
              <a:t>“</a:t>
            </a:r>
            <a:r>
              <a:rPr lang="en-US" b="1" dirty="0" smtClean="0"/>
              <a:t>Additional </a:t>
            </a:r>
            <a:r>
              <a:rPr lang="en-US" b="1" dirty="0"/>
              <a:t>award as to claims presented but omitted from the </a:t>
            </a:r>
            <a:r>
              <a:rPr lang="en-US" b="1" dirty="0" smtClean="0"/>
              <a:t>award</a:t>
            </a:r>
            <a:r>
              <a:rPr lang="en-US" dirty="0" smtClean="0"/>
              <a:t>” (JAMS and ICDR, but not ICC)</a:t>
            </a:r>
          </a:p>
          <a:p>
            <a:pPr>
              <a:buClr>
                <a:srgbClr val="663300"/>
              </a:buClr>
            </a:pPr>
            <a:r>
              <a:rPr lang="en-US" b="1" dirty="0" smtClean="0"/>
              <a:t>Generally cannot ask Tribunal to alter substantive decision </a:t>
            </a:r>
            <a:r>
              <a:rPr lang="en-US" dirty="0" smtClean="0"/>
              <a:t>(no motion for reconsideration)</a:t>
            </a:r>
          </a:p>
          <a:p>
            <a:pPr>
              <a:buClr>
                <a:srgbClr val="663300"/>
              </a:buClr>
            </a:pPr>
            <a:endParaRPr lang="en-US" b="1" dirty="0" smtClean="0"/>
          </a:p>
          <a:p>
            <a:pPr lvl="1">
              <a:buClr>
                <a:srgbClr val="663300"/>
              </a:buClr>
            </a:pPr>
            <a:endParaRPr lang="en-US" altLang="en-US" b="1" dirty="0" smtClean="0">
              <a:latin typeface="Arial" charset="0"/>
            </a:endParaRPr>
          </a:p>
          <a:p>
            <a:pPr>
              <a:buClr>
                <a:srgbClr val="663300"/>
              </a:buClr>
            </a:pPr>
            <a:endParaRPr lang="en-US" altLang="en-US" b="1" dirty="0" smtClean="0">
              <a:latin typeface="Arial" charset="0"/>
            </a:endParaRPr>
          </a:p>
        </p:txBody>
      </p:sp>
      <p:sp>
        <p:nvSpPr>
          <p:cNvPr id="3" name="Title 2"/>
          <p:cNvSpPr>
            <a:spLocks noGrp="1"/>
          </p:cNvSpPr>
          <p:nvPr>
            <p:ph type="title"/>
          </p:nvPr>
        </p:nvSpPr>
        <p:spPr>
          <a:xfrm>
            <a:off x="633410" y="304800"/>
            <a:ext cx="11521440" cy="457200"/>
          </a:xfrm>
        </p:spPr>
        <p:txBody>
          <a:bodyPr>
            <a:noAutofit/>
          </a:bodyPr>
          <a:lstStyle/>
          <a:p>
            <a:pPr>
              <a:lnSpc>
                <a:spcPts val="3000"/>
              </a:lnSpc>
            </a:pPr>
            <a:r>
              <a:rPr lang="en-US" sz="3000" dirty="0" smtClean="0"/>
              <a:t>Alternative 1: </a:t>
            </a:r>
            <a:r>
              <a:rPr lang="en-US" sz="3000" b="0" dirty="0" smtClean="0"/>
              <a:t>Request to Tribunal</a:t>
            </a:r>
            <a:br>
              <a:rPr lang="en-US" sz="3000" b="0" dirty="0" smtClean="0"/>
            </a:br>
            <a:r>
              <a:rPr lang="en-US" sz="3000" b="0" dirty="0" smtClean="0"/>
              <a:t>to Correct or Interpret Final Award</a:t>
            </a:r>
            <a:endParaRPr lang="en-US" sz="3000" b="0" dirty="0"/>
          </a:p>
        </p:txBody>
      </p:sp>
    </p:spTree>
    <p:extLst>
      <p:ext uri="{BB962C8B-B14F-4D97-AF65-F5344CB8AC3E}">
        <p14:creationId xmlns:p14="http://schemas.microsoft.com/office/powerpoint/2010/main" val="40546263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0080" y="1219201"/>
            <a:ext cx="11521440" cy="5110621"/>
          </a:xfrm>
        </p:spPr>
        <p:txBody>
          <a:bodyPr/>
          <a:lstStyle/>
          <a:p>
            <a:pPr>
              <a:buClr>
                <a:srgbClr val="663300"/>
              </a:buClr>
            </a:pPr>
            <a:r>
              <a:rPr lang="en-US" altLang="en-US" b="1" dirty="0" smtClean="0">
                <a:latin typeface="Arial" charset="0"/>
              </a:rPr>
              <a:t>Non-final “draft” opinion (or tentative ruling)</a:t>
            </a:r>
          </a:p>
          <a:p>
            <a:pPr lvl="1">
              <a:buClr>
                <a:srgbClr val="663300"/>
              </a:buClr>
            </a:pPr>
            <a:r>
              <a:rPr lang="en-US" altLang="en-US" dirty="0" smtClean="0">
                <a:latin typeface="Arial" charset="0"/>
              </a:rPr>
              <a:t>Rules don’t mention, but don’t prohibit</a:t>
            </a:r>
          </a:p>
          <a:p>
            <a:pPr lvl="1">
              <a:buClr>
                <a:srgbClr val="663300"/>
              </a:buClr>
            </a:pPr>
            <a:r>
              <a:rPr lang="en-US" altLang="en-US" dirty="0" smtClean="0">
                <a:latin typeface="Arial" charset="0"/>
              </a:rPr>
              <a:t>Parties may make further arguments on key points</a:t>
            </a:r>
          </a:p>
          <a:p>
            <a:pPr lvl="1">
              <a:buClr>
                <a:srgbClr val="663300"/>
              </a:buClr>
            </a:pPr>
            <a:r>
              <a:rPr lang="en-US" altLang="en-US" dirty="0" smtClean="0">
                <a:latin typeface="Arial" charset="0"/>
              </a:rPr>
              <a:t>Tribunal may reconsider and alter draft opinion</a:t>
            </a:r>
          </a:p>
          <a:p>
            <a:pPr lvl="1">
              <a:buClr>
                <a:srgbClr val="663300"/>
              </a:buClr>
            </a:pPr>
            <a:r>
              <a:rPr lang="en-US" altLang="en-US" dirty="0" smtClean="0">
                <a:latin typeface="Arial" charset="0"/>
              </a:rPr>
              <a:t>Same Tribunal: more efficient, but no independent review</a:t>
            </a:r>
          </a:p>
          <a:p>
            <a:pPr marL="342900" indent="-342900">
              <a:buClr>
                <a:srgbClr val="663300"/>
              </a:buClr>
            </a:pPr>
            <a:r>
              <a:rPr lang="en-US" altLang="en-US" sz="2600" b="1" dirty="0" smtClean="0">
                <a:latin typeface="Arial" charset="0"/>
              </a:rPr>
              <a:t>Example</a:t>
            </a:r>
          </a:p>
          <a:p>
            <a:pPr marL="692150" lvl="1" indent="-342900">
              <a:buClr>
                <a:srgbClr val="663300"/>
              </a:buClr>
            </a:pPr>
            <a:r>
              <a:rPr lang="en-US" altLang="en-US" dirty="0" smtClean="0">
                <a:latin typeface="Arial" charset="0"/>
              </a:rPr>
              <a:t>Draft opinion in patent license dispute</a:t>
            </a:r>
          </a:p>
          <a:p>
            <a:pPr marL="692150" lvl="1" indent="-342900">
              <a:buClr>
                <a:srgbClr val="663300"/>
              </a:buClr>
            </a:pPr>
            <a:r>
              <a:rPr lang="en-US" altLang="en-US" dirty="0" smtClean="0">
                <a:latin typeface="Arial" charset="0"/>
              </a:rPr>
              <a:t>Arbitrator reversed denial of royalties after further argument and expert testimony on Japanese patent law </a:t>
            </a:r>
            <a:r>
              <a:rPr lang="en-US" altLang="en-US" b="1" dirty="0" smtClean="0">
                <a:latin typeface="Arial" charset="0"/>
              </a:rPr>
              <a:t> </a:t>
            </a:r>
            <a:endParaRPr lang="en-US" altLang="en-US" b="1" dirty="0">
              <a:latin typeface="Arial" charset="0"/>
            </a:endParaRPr>
          </a:p>
          <a:p>
            <a:pPr marL="349250" lvl="1" indent="0">
              <a:buClr>
                <a:srgbClr val="663300"/>
              </a:buClr>
              <a:buNone/>
            </a:pPr>
            <a:r>
              <a:rPr lang="en-US" altLang="en-US" b="1" dirty="0" smtClean="0">
                <a:latin typeface="Arial" charset="0"/>
              </a:rPr>
              <a:t>  </a:t>
            </a:r>
          </a:p>
          <a:p>
            <a:pPr>
              <a:buClr>
                <a:srgbClr val="663300"/>
              </a:buClr>
            </a:pPr>
            <a:endParaRPr lang="en-US" altLang="en-US" b="1" dirty="0" smtClean="0">
              <a:latin typeface="Arial" charset="0"/>
            </a:endParaRPr>
          </a:p>
        </p:txBody>
      </p:sp>
      <p:sp>
        <p:nvSpPr>
          <p:cNvPr id="3" name="Title 2"/>
          <p:cNvSpPr>
            <a:spLocks noGrp="1"/>
          </p:cNvSpPr>
          <p:nvPr>
            <p:ph type="title"/>
          </p:nvPr>
        </p:nvSpPr>
        <p:spPr>
          <a:xfrm>
            <a:off x="640080" y="304800"/>
            <a:ext cx="11521440" cy="609600"/>
          </a:xfrm>
        </p:spPr>
        <p:txBody>
          <a:bodyPr>
            <a:normAutofit fontScale="90000"/>
          </a:bodyPr>
          <a:lstStyle/>
          <a:p>
            <a:r>
              <a:rPr lang="en-US" dirty="0" smtClean="0"/>
              <a:t>Alternative 2: </a:t>
            </a:r>
            <a:r>
              <a:rPr lang="en-US" b="0" dirty="0" smtClean="0"/>
              <a:t>Draft Opinion</a:t>
            </a:r>
            <a:endParaRPr lang="en-US" b="0" dirty="0"/>
          </a:p>
        </p:txBody>
      </p:sp>
    </p:spTree>
    <p:extLst>
      <p:ext uri="{BB962C8B-B14F-4D97-AF65-F5344CB8AC3E}">
        <p14:creationId xmlns:p14="http://schemas.microsoft.com/office/powerpoint/2010/main" val="25745115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0080" y="1219201"/>
            <a:ext cx="11521440" cy="5460999"/>
          </a:xfrm>
        </p:spPr>
        <p:txBody>
          <a:bodyPr/>
          <a:lstStyle/>
          <a:p>
            <a:pPr>
              <a:buClr>
                <a:srgbClr val="663300"/>
              </a:buClr>
            </a:pPr>
            <a:r>
              <a:rPr lang="en-US" altLang="en-US" b="1" dirty="0" smtClean="0">
                <a:latin typeface="Arial" charset="0"/>
              </a:rPr>
              <a:t>Common in German/Swiss Courts</a:t>
            </a:r>
          </a:p>
          <a:p>
            <a:pPr lvl="1">
              <a:spcBef>
                <a:spcPts val="1200"/>
              </a:spcBef>
              <a:buClr>
                <a:srgbClr val="663300"/>
              </a:buClr>
            </a:pPr>
            <a:r>
              <a:rPr lang="en-US" altLang="en-US" dirty="0" smtClean="0">
                <a:latin typeface="Arial" charset="0"/>
              </a:rPr>
              <a:t>Judge provides preliminary views at early phase (similar to Early Neutral Evaluation, but evaluator is the judge)</a:t>
            </a:r>
          </a:p>
          <a:p>
            <a:pPr lvl="1">
              <a:spcBef>
                <a:spcPts val="1200"/>
              </a:spcBef>
              <a:buClr>
                <a:srgbClr val="663300"/>
              </a:buClr>
            </a:pPr>
            <a:r>
              <a:rPr lang="en-US" altLang="en-US" dirty="0" smtClean="0">
                <a:latin typeface="Arial" charset="0"/>
              </a:rPr>
              <a:t>Early evaluation may encourage settlement</a:t>
            </a:r>
          </a:p>
          <a:p>
            <a:pPr lvl="1">
              <a:spcBef>
                <a:spcPts val="1200"/>
              </a:spcBef>
              <a:buClr>
                <a:srgbClr val="663300"/>
              </a:buClr>
            </a:pPr>
            <a:r>
              <a:rPr lang="en-US" altLang="en-US" dirty="0" smtClean="0">
                <a:latin typeface="Arial" charset="0"/>
              </a:rPr>
              <a:t>Concerns about pressure to settle and “confirmation bias”  </a:t>
            </a:r>
          </a:p>
          <a:p>
            <a:pPr marL="342900" indent="-342900">
              <a:buClr>
                <a:srgbClr val="663300"/>
              </a:buClr>
            </a:pPr>
            <a:r>
              <a:rPr lang="en-US" altLang="en-US" sz="2600" b="1" dirty="0" smtClean="0">
                <a:latin typeface="Arial" charset="0"/>
              </a:rPr>
              <a:t>Arbitration Example</a:t>
            </a:r>
          </a:p>
          <a:p>
            <a:pPr marL="692150" lvl="1" indent="-342900">
              <a:spcBef>
                <a:spcPts val="1200"/>
              </a:spcBef>
              <a:buClr>
                <a:srgbClr val="663300"/>
              </a:buClr>
            </a:pPr>
            <a:r>
              <a:rPr lang="en-US" altLang="en-US" dirty="0" smtClean="0">
                <a:latin typeface="Arial" charset="0"/>
              </a:rPr>
              <a:t>Tribunal asked parties to consider, but did not require</a:t>
            </a:r>
          </a:p>
          <a:p>
            <a:pPr marL="692150" lvl="1" indent="-342900">
              <a:spcBef>
                <a:spcPts val="1200"/>
              </a:spcBef>
              <a:buClr>
                <a:srgbClr val="663300"/>
              </a:buClr>
            </a:pPr>
            <a:r>
              <a:rPr lang="en-US" altLang="en-US" dirty="0" smtClean="0">
                <a:latin typeface="Arial" charset="0"/>
              </a:rPr>
              <a:t>Parties stipulated that off-the-record and would not challenge award based on this process</a:t>
            </a:r>
          </a:p>
          <a:p>
            <a:pPr marL="692150" lvl="1" indent="-342900">
              <a:spcBef>
                <a:spcPts val="1200"/>
              </a:spcBef>
              <a:buClr>
                <a:srgbClr val="663300"/>
              </a:buClr>
            </a:pPr>
            <a:r>
              <a:rPr lang="en-US" altLang="en-US" dirty="0" smtClean="0">
                <a:latin typeface="Arial" charset="0"/>
              </a:rPr>
              <a:t>Arbitrators had no involvement in settlement discussions</a:t>
            </a:r>
          </a:p>
          <a:p>
            <a:pPr marL="692150" lvl="1" indent="-342900">
              <a:spcBef>
                <a:spcPts val="1200"/>
              </a:spcBef>
              <a:buClr>
                <a:srgbClr val="663300"/>
              </a:buClr>
            </a:pPr>
            <a:r>
              <a:rPr lang="en-US" altLang="en-US" dirty="0" smtClean="0">
                <a:latin typeface="Arial" charset="0"/>
              </a:rPr>
              <a:t>No settlement, but helped parties to focus on key points </a:t>
            </a:r>
            <a:r>
              <a:rPr lang="en-US" altLang="en-US" b="1" dirty="0" smtClean="0">
                <a:latin typeface="Arial" charset="0"/>
              </a:rPr>
              <a:t> </a:t>
            </a:r>
            <a:endParaRPr lang="en-US" altLang="en-US" b="1" dirty="0">
              <a:latin typeface="Arial" charset="0"/>
            </a:endParaRPr>
          </a:p>
          <a:p>
            <a:pPr marL="349250" lvl="1" indent="0">
              <a:buClr>
                <a:srgbClr val="663300"/>
              </a:buClr>
              <a:buNone/>
            </a:pPr>
            <a:r>
              <a:rPr lang="en-US" altLang="en-US" b="1" dirty="0" smtClean="0">
                <a:latin typeface="Arial" charset="0"/>
              </a:rPr>
              <a:t>  </a:t>
            </a:r>
          </a:p>
          <a:p>
            <a:pPr>
              <a:buClr>
                <a:srgbClr val="663300"/>
              </a:buClr>
            </a:pPr>
            <a:endParaRPr lang="en-US" altLang="en-US" b="1" dirty="0" smtClean="0">
              <a:latin typeface="Arial" charset="0"/>
            </a:endParaRPr>
          </a:p>
        </p:txBody>
      </p:sp>
      <p:sp>
        <p:nvSpPr>
          <p:cNvPr id="3" name="Title 2"/>
          <p:cNvSpPr>
            <a:spLocks noGrp="1"/>
          </p:cNvSpPr>
          <p:nvPr>
            <p:ph type="title"/>
          </p:nvPr>
        </p:nvSpPr>
        <p:spPr>
          <a:xfrm>
            <a:off x="640080" y="228600"/>
            <a:ext cx="11521440" cy="609600"/>
          </a:xfrm>
        </p:spPr>
        <p:txBody>
          <a:bodyPr>
            <a:normAutofit fontScale="90000"/>
          </a:bodyPr>
          <a:lstStyle/>
          <a:p>
            <a:r>
              <a:rPr lang="en-US" dirty="0" smtClean="0"/>
              <a:t>Alternative 3: </a:t>
            </a:r>
            <a:r>
              <a:rPr lang="en-US" b="0" dirty="0" smtClean="0"/>
              <a:t>“</a:t>
            </a:r>
            <a:r>
              <a:rPr lang="en-US" b="0" dirty="0" err="1" smtClean="0"/>
              <a:t>Referenten</a:t>
            </a:r>
            <a:r>
              <a:rPr lang="en-US" b="0" dirty="0" smtClean="0"/>
              <a:t> </a:t>
            </a:r>
            <a:r>
              <a:rPr lang="en-US" b="0" dirty="0" err="1" smtClean="0"/>
              <a:t>Audienz</a:t>
            </a:r>
            <a:r>
              <a:rPr lang="en-US" b="0" dirty="0" smtClean="0"/>
              <a:t>”</a:t>
            </a:r>
            <a:endParaRPr lang="en-US" b="0" i="1" dirty="0"/>
          </a:p>
        </p:txBody>
      </p:sp>
    </p:spTree>
    <p:extLst>
      <p:ext uri="{BB962C8B-B14F-4D97-AF65-F5344CB8AC3E}">
        <p14:creationId xmlns:p14="http://schemas.microsoft.com/office/powerpoint/2010/main" val="37727137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0080" y="1219201"/>
            <a:ext cx="11521440" cy="5110621"/>
          </a:xfrm>
        </p:spPr>
        <p:txBody>
          <a:bodyPr/>
          <a:lstStyle/>
          <a:p>
            <a:pPr>
              <a:buClr>
                <a:srgbClr val="663300"/>
              </a:buClr>
            </a:pPr>
            <a:r>
              <a:rPr lang="en-US" altLang="en-US" b="1" dirty="0" smtClean="0">
                <a:latin typeface="Arial" charset="0"/>
              </a:rPr>
              <a:t>Arbitral Institutions:  </a:t>
            </a:r>
            <a:r>
              <a:rPr lang="en-US" altLang="en-US" dirty="0" smtClean="0">
                <a:latin typeface="Arial" charset="0"/>
              </a:rPr>
              <a:t>Typically review the draft award before issuing, but level of review varies</a:t>
            </a:r>
          </a:p>
          <a:p>
            <a:pPr>
              <a:spcBef>
                <a:spcPts val="1800"/>
              </a:spcBef>
              <a:buClr>
                <a:srgbClr val="663300"/>
              </a:buClr>
            </a:pPr>
            <a:r>
              <a:rPr lang="en-US" altLang="en-US" b="1" dirty="0" smtClean="0">
                <a:latin typeface="Arial" charset="0"/>
              </a:rPr>
              <a:t>Most Institutions:  </a:t>
            </a:r>
            <a:r>
              <a:rPr lang="en-US" altLang="en-US" dirty="0" smtClean="0">
                <a:latin typeface="Arial" charset="0"/>
              </a:rPr>
              <a:t>Limited to matters of form and damage calculations; no substantive review of merits</a:t>
            </a:r>
          </a:p>
          <a:p>
            <a:pPr>
              <a:spcBef>
                <a:spcPts val="1800"/>
              </a:spcBef>
              <a:buClr>
                <a:srgbClr val="663300"/>
              </a:buClr>
            </a:pPr>
            <a:r>
              <a:rPr lang="en-US" altLang="en-US" b="1" dirty="0" smtClean="0">
                <a:latin typeface="Arial" charset="0"/>
              </a:rPr>
              <a:t>“Scrutiny” of the Award</a:t>
            </a:r>
            <a:r>
              <a:rPr lang="en-US" altLang="en-US" dirty="0" smtClean="0">
                <a:latin typeface="Arial" charset="0"/>
              </a:rPr>
              <a:t> </a:t>
            </a:r>
            <a:r>
              <a:rPr lang="en-US" altLang="en-US" b="1" dirty="0" smtClean="0">
                <a:latin typeface="Arial" charset="0"/>
              </a:rPr>
              <a:t>by the ICC Court </a:t>
            </a:r>
            <a:r>
              <a:rPr lang="en-US" altLang="en-US" dirty="0" smtClean="0">
                <a:latin typeface="Arial" charset="0"/>
              </a:rPr>
              <a:t>(Article 33)</a:t>
            </a:r>
          </a:p>
          <a:p>
            <a:pPr lvl="1">
              <a:spcBef>
                <a:spcPts val="1200"/>
              </a:spcBef>
              <a:buClr>
                <a:srgbClr val="663300"/>
              </a:buClr>
            </a:pPr>
            <a:r>
              <a:rPr lang="en-US" altLang="en-US" dirty="0" smtClean="0">
                <a:latin typeface="Arial" charset="0"/>
              </a:rPr>
              <a:t>Court may draw the Tribunal’s attention to issues of substance, without affecting its “liberty of decision”</a:t>
            </a:r>
          </a:p>
          <a:p>
            <a:pPr lvl="1">
              <a:spcBef>
                <a:spcPts val="1200"/>
              </a:spcBef>
              <a:buClr>
                <a:srgbClr val="663300"/>
              </a:buClr>
            </a:pPr>
            <a:r>
              <a:rPr lang="en-US" altLang="en-US" dirty="0" smtClean="0">
                <a:latin typeface="Arial" charset="0"/>
              </a:rPr>
              <a:t>May improve award quality, but adds some time and cost</a:t>
            </a:r>
          </a:p>
          <a:p>
            <a:pPr lvl="1">
              <a:spcBef>
                <a:spcPts val="1200"/>
              </a:spcBef>
              <a:buClr>
                <a:srgbClr val="663300"/>
              </a:buClr>
            </a:pPr>
            <a:r>
              <a:rPr lang="en-US" altLang="en-US" dirty="0" smtClean="0">
                <a:latin typeface="Arial" charset="0"/>
              </a:rPr>
              <a:t>Reviewers are well-qualified, but limited time and parties not privy to the internal review process</a:t>
            </a:r>
          </a:p>
          <a:p>
            <a:pPr lvl="1">
              <a:spcBef>
                <a:spcPts val="1200"/>
              </a:spcBef>
              <a:buClr>
                <a:srgbClr val="663300"/>
              </a:buClr>
            </a:pPr>
            <a:endParaRPr lang="en-US" altLang="en-US" dirty="0" smtClean="0">
              <a:latin typeface="Arial" charset="0"/>
            </a:endParaRPr>
          </a:p>
          <a:p>
            <a:pPr lvl="1">
              <a:spcBef>
                <a:spcPts val="1200"/>
              </a:spcBef>
              <a:buClr>
                <a:srgbClr val="663300"/>
              </a:buClr>
            </a:pPr>
            <a:endParaRPr lang="en-US" altLang="en-US" dirty="0" smtClean="0">
              <a:latin typeface="Arial" charset="0"/>
            </a:endParaRPr>
          </a:p>
          <a:p>
            <a:pPr>
              <a:buClr>
                <a:srgbClr val="663300"/>
              </a:buClr>
            </a:pPr>
            <a:endParaRPr lang="en-US" altLang="en-US" b="1" dirty="0" smtClean="0">
              <a:latin typeface="Arial" charset="0"/>
            </a:endParaRPr>
          </a:p>
        </p:txBody>
      </p:sp>
      <p:sp>
        <p:nvSpPr>
          <p:cNvPr id="3" name="Title 2"/>
          <p:cNvSpPr>
            <a:spLocks noGrp="1"/>
          </p:cNvSpPr>
          <p:nvPr>
            <p:ph type="title"/>
          </p:nvPr>
        </p:nvSpPr>
        <p:spPr>
          <a:xfrm>
            <a:off x="640080" y="228600"/>
            <a:ext cx="11521440" cy="609600"/>
          </a:xfrm>
        </p:spPr>
        <p:txBody>
          <a:bodyPr>
            <a:normAutofit fontScale="90000"/>
          </a:bodyPr>
          <a:lstStyle/>
          <a:p>
            <a:r>
              <a:rPr lang="en-US" dirty="0" smtClean="0"/>
              <a:t>Alternative 4: </a:t>
            </a:r>
            <a:r>
              <a:rPr lang="en-US" b="0" dirty="0" smtClean="0"/>
              <a:t>Internal Review by Institution</a:t>
            </a:r>
            <a:endParaRPr lang="en-US" b="0" i="1" dirty="0"/>
          </a:p>
        </p:txBody>
      </p:sp>
    </p:spTree>
    <p:extLst>
      <p:ext uri="{BB962C8B-B14F-4D97-AF65-F5344CB8AC3E}">
        <p14:creationId xmlns:p14="http://schemas.microsoft.com/office/powerpoint/2010/main" val="3322902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1093602.JPG"/>
          <p:cNvPicPr>
            <a:picLocks noChangeAspect="1"/>
          </p:cNvPicPr>
          <p:nvPr/>
        </p:nvPicPr>
        <p:blipFill>
          <a:blip r:embed="rId2" cstate="print"/>
          <a:stretch>
            <a:fillRect/>
          </a:stretch>
        </p:blipFill>
        <p:spPr>
          <a:xfrm>
            <a:off x="426720" y="62346"/>
            <a:ext cx="3200400" cy="1766455"/>
          </a:xfrm>
          <a:prstGeom prst="rect">
            <a:avLst/>
          </a:prstGeom>
        </p:spPr>
      </p:pic>
      <p:sp>
        <p:nvSpPr>
          <p:cNvPr id="7" name="Title 2"/>
          <p:cNvSpPr>
            <a:spLocks noGrp="1"/>
          </p:cNvSpPr>
          <p:nvPr>
            <p:ph type="title"/>
          </p:nvPr>
        </p:nvSpPr>
        <p:spPr>
          <a:xfrm>
            <a:off x="4480562" y="1066800"/>
            <a:ext cx="6934199" cy="1676400"/>
          </a:xfrm>
        </p:spPr>
        <p:txBody>
          <a:bodyPr>
            <a:normAutofit/>
          </a:bodyPr>
          <a:lstStyle/>
          <a:p>
            <a:pPr algn="ctr"/>
            <a:r>
              <a:rPr lang="en-US" dirty="0" smtClean="0">
                <a:solidFill>
                  <a:srgbClr val="002060"/>
                </a:solidFill>
              </a:rPr>
              <a:t>Thank You!</a:t>
            </a:r>
            <a:endParaRPr lang="en-US" dirty="0">
              <a:solidFill>
                <a:srgbClr val="002060"/>
              </a:solidFill>
            </a:endParaRPr>
          </a:p>
        </p:txBody>
      </p:sp>
      <p:grpSp>
        <p:nvGrpSpPr>
          <p:cNvPr id="2" name="Group 1"/>
          <p:cNvGrpSpPr/>
          <p:nvPr/>
        </p:nvGrpSpPr>
        <p:grpSpPr>
          <a:xfrm>
            <a:off x="426720" y="3962310"/>
            <a:ext cx="3561510" cy="2368987"/>
            <a:chOff x="152400" y="2497211"/>
            <a:chExt cx="2590800" cy="2368987"/>
          </a:xfrm>
        </p:grpSpPr>
        <p:pic>
          <p:nvPicPr>
            <p:cNvPr id="1026" name="Picture 2"/>
            <p:cNvPicPr>
              <a:picLocks noChangeAspect="1" noChangeArrowheads="1"/>
            </p:cNvPicPr>
            <p:nvPr/>
          </p:nvPicPr>
          <p:blipFill>
            <a:blip r:embed="rId3" cstate="print"/>
            <a:srcRect/>
            <a:stretch>
              <a:fillRect/>
            </a:stretch>
          </p:blipFill>
          <p:spPr bwMode="auto">
            <a:xfrm>
              <a:off x="457200" y="2497211"/>
              <a:ext cx="2028825" cy="981075"/>
            </a:xfrm>
            <a:prstGeom prst="rect">
              <a:avLst/>
            </a:prstGeom>
            <a:noFill/>
            <a:ln w="9525">
              <a:solidFill>
                <a:srgbClr val="002060"/>
              </a:solidFill>
              <a:miter lim="800000"/>
              <a:headEnd/>
              <a:tailEnd/>
            </a:ln>
          </p:spPr>
        </p:pic>
        <p:sp>
          <p:nvSpPr>
            <p:cNvPr id="9" name="Rectangle 8"/>
            <p:cNvSpPr/>
            <p:nvPr/>
          </p:nvSpPr>
          <p:spPr>
            <a:xfrm>
              <a:off x="152400" y="3696647"/>
              <a:ext cx="2590800" cy="1169551"/>
            </a:xfrm>
            <a:prstGeom prst="rect">
              <a:avLst/>
            </a:prstGeom>
          </p:spPr>
          <p:txBody>
            <a:bodyPr wrap="square">
              <a:spAutoFit/>
            </a:bodyPr>
            <a:lstStyle/>
            <a:p>
              <a:pPr algn="ctr" fontAlgn="base">
                <a:spcBef>
                  <a:spcPct val="0"/>
                </a:spcBef>
                <a:spcAft>
                  <a:spcPct val="0"/>
                </a:spcAft>
              </a:pPr>
              <a:r>
                <a:rPr lang="en-US" sz="1400" dirty="0" smtClean="0">
                  <a:solidFill>
                    <a:srgbClr val="0070C0"/>
                  </a:solidFill>
                  <a:cs typeface="Arial" charset="0"/>
                </a:rPr>
                <a:t>LOS ANGELES </a:t>
              </a:r>
            </a:p>
            <a:p>
              <a:pPr algn="ctr" fontAlgn="base">
                <a:spcBef>
                  <a:spcPct val="0"/>
                </a:spcBef>
                <a:spcAft>
                  <a:spcPct val="0"/>
                </a:spcAft>
              </a:pPr>
              <a:r>
                <a:rPr lang="en-US" sz="1400" dirty="0" smtClean="0">
                  <a:solidFill>
                    <a:prstClr val="black"/>
                  </a:solidFill>
                  <a:cs typeface="Arial" charset="0"/>
                </a:rPr>
                <a:t>1055 West 7th Street, 28th Floor </a:t>
              </a:r>
            </a:p>
            <a:p>
              <a:pPr algn="ctr" fontAlgn="base">
                <a:spcBef>
                  <a:spcPct val="0"/>
                </a:spcBef>
                <a:spcAft>
                  <a:spcPct val="0"/>
                </a:spcAft>
              </a:pPr>
              <a:r>
                <a:rPr lang="en-US" sz="1400" dirty="0" smtClean="0">
                  <a:solidFill>
                    <a:prstClr val="black"/>
                  </a:solidFill>
                  <a:cs typeface="Arial" charset="0"/>
                </a:rPr>
                <a:t>Los Angeles, CA 90017 USA</a:t>
              </a:r>
              <a:br>
                <a:rPr lang="en-US" sz="1400" dirty="0" smtClean="0">
                  <a:solidFill>
                    <a:prstClr val="black"/>
                  </a:solidFill>
                  <a:cs typeface="Arial" charset="0"/>
                </a:rPr>
              </a:br>
              <a:r>
                <a:rPr lang="en-US" sz="1400" dirty="0" smtClean="0">
                  <a:solidFill>
                    <a:prstClr val="black"/>
                  </a:solidFill>
                  <a:cs typeface="Arial" charset="0"/>
                </a:rPr>
                <a:t>(213) 955-9500</a:t>
              </a:r>
              <a:br>
                <a:rPr lang="en-US" sz="1400" dirty="0" smtClean="0">
                  <a:solidFill>
                    <a:prstClr val="black"/>
                  </a:solidFill>
                  <a:cs typeface="Arial" charset="0"/>
                </a:rPr>
              </a:br>
              <a:r>
                <a:rPr lang="en-US" sz="1400" dirty="0" smtClean="0">
                  <a:solidFill>
                    <a:prstClr val="black"/>
                  </a:solidFill>
                  <a:cs typeface="Arial" charset="0"/>
                  <a:hlinkClick r:id="rId4"/>
                </a:rPr>
                <a:t>www.limnexus.com</a:t>
              </a:r>
              <a:r>
                <a:rPr lang="en-US" sz="1400" dirty="0" smtClean="0">
                  <a:solidFill>
                    <a:prstClr val="black"/>
                  </a:solidFill>
                  <a:cs typeface="Arial" charset="0"/>
                </a:rPr>
                <a:t>  </a:t>
              </a:r>
            </a:p>
          </p:txBody>
        </p:sp>
      </p:grpSp>
      <p:grpSp>
        <p:nvGrpSpPr>
          <p:cNvPr id="3" name="Group 2"/>
          <p:cNvGrpSpPr/>
          <p:nvPr/>
        </p:nvGrpSpPr>
        <p:grpSpPr>
          <a:xfrm>
            <a:off x="361109" y="1662545"/>
            <a:ext cx="3512707" cy="2032019"/>
            <a:chOff x="152400" y="4818760"/>
            <a:chExt cx="2590800" cy="1949883"/>
          </a:xfrm>
        </p:grpSpPr>
        <p:pic>
          <p:nvPicPr>
            <p:cNvPr id="1027" name="Picture 3"/>
            <p:cNvPicPr>
              <a:picLocks noChangeAspect="1" noChangeArrowheads="1"/>
            </p:cNvPicPr>
            <p:nvPr/>
          </p:nvPicPr>
          <p:blipFill>
            <a:blip r:embed="rId5" cstate="print"/>
            <a:srcRect/>
            <a:stretch>
              <a:fillRect/>
            </a:stretch>
          </p:blipFill>
          <p:spPr bwMode="auto">
            <a:xfrm>
              <a:off x="457200" y="4818760"/>
              <a:ext cx="2028825" cy="981075"/>
            </a:xfrm>
            <a:prstGeom prst="rect">
              <a:avLst/>
            </a:prstGeom>
            <a:noFill/>
            <a:ln w="9525">
              <a:solidFill>
                <a:srgbClr val="002060"/>
              </a:solidFill>
              <a:miter lim="800000"/>
              <a:headEnd/>
              <a:tailEnd/>
            </a:ln>
          </p:spPr>
        </p:pic>
        <p:sp>
          <p:nvSpPr>
            <p:cNvPr id="11" name="Rectangle 10"/>
            <p:cNvSpPr/>
            <p:nvPr/>
          </p:nvSpPr>
          <p:spPr>
            <a:xfrm>
              <a:off x="152400" y="5814536"/>
              <a:ext cx="2590800" cy="954107"/>
            </a:xfrm>
            <a:prstGeom prst="rect">
              <a:avLst/>
            </a:prstGeom>
          </p:spPr>
          <p:txBody>
            <a:bodyPr wrap="square">
              <a:spAutoFit/>
            </a:bodyPr>
            <a:lstStyle/>
            <a:p>
              <a:pPr algn="ctr" fontAlgn="base">
                <a:spcBef>
                  <a:spcPct val="0"/>
                </a:spcBef>
                <a:spcAft>
                  <a:spcPct val="0"/>
                </a:spcAft>
              </a:pPr>
              <a:r>
                <a:rPr lang="en-US" sz="1400" dirty="0" smtClean="0">
                  <a:solidFill>
                    <a:srgbClr val="0070C0"/>
                  </a:solidFill>
                  <a:cs typeface="Arial" charset="0"/>
                </a:rPr>
                <a:t>SAN FRANCISCO </a:t>
              </a:r>
            </a:p>
            <a:p>
              <a:pPr algn="ctr" fontAlgn="base">
                <a:spcBef>
                  <a:spcPct val="0"/>
                </a:spcBef>
                <a:spcAft>
                  <a:spcPct val="0"/>
                </a:spcAft>
              </a:pPr>
              <a:r>
                <a:rPr lang="en-US" sz="1400" dirty="0" smtClean="0">
                  <a:solidFill>
                    <a:prstClr val="black"/>
                  </a:solidFill>
                  <a:cs typeface="Arial" charset="0"/>
                </a:rPr>
                <a:t>220 Montgomery St., Suite 1411 </a:t>
              </a:r>
            </a:p>
            <a:p>
              <a:pPr algn="ctr" fontAlgn="base">
                <a:spcBef>
                  <a:spcPct val="0"/>
                </a:spcBef>
                <a:spcAft>
                  <a:spcPct val="0"/>
                </a:spcAft>
              </a:pPr>
              <a:r>
                <a:rPr lang="en-US" sz="1400" dirty="0" smtClean="0">
                  <a:solidFill>
                    <a:prstClr val="black"/>
                  </a:solidFill>
                  <a:cs typeface="Arial" charset="0"/>
                </a:rPr>
                <a:t>San Francisco, CA 94104  USA</a:t>
              </a:r>
              <a:br>
                <a:rPr lang="en-US" sz="1400" dirty="0" smtClean="0">
                  <a:solidFill>
                    <a:prstClr val="black"/>
                  </a:solidFill>
                  <a:cs typeface="Arial" charset="0"/>
                </a:rPr>
              </a:br>
              <a:r>
                <a:rPr lang="en-US" sz="1400" dirty="0">
                  <a:solidFill>
                    <a:prstClr val="black"/>
                  </a:solidFill>
                  <a:cs typeface="Arial" charset="0"/>
                </a:rPr>
                <a:t>(415) </a:t>
              </a:r>
              <a:r>
                <a:rPr lang="en-US" sz="1400" dirty="0" smtClean="0">
                  <a:solidFill>
                    <a:prstClr val="black"/>
                  </a:solidFill>
                  <a:cs typeface="Arial" charset="0"/>
                </a:rPr>
                <a:t>619-3323</a:t>
              </a:r>
            </a:p>
          </p:txBody>
        </p:sp>
      </p:grpSp>
      <p:pic>
        <p:nvPicPr>
          <p:cNvPr id="1028" name="Picture 4"/>
          <p:cNvPicPr>
            <a:picLocks noChangeAspect="1" noChangeArrowheads="1"/>
          </p:cNvPicPr>
          <p:nvPr/>
        </p:nvPicPr>
        <p:blipFill>
          <a:blip r:embed="rId6" cstate="print"/>
          <a:srcRect/>
          <a:stretch>
            <a:fillRect/>
          </a:stretch>
        </p:blipFill>
        <p:spPr bwMode="auto">
          <a:xfrm>
            <a:off x="6795656" y="2701705"/>
            <a:ext cx="2524990" cy="2639222"/>
          </a:xfrm>
          <a:prstGeom prst="rect">
            <a:avLst/>
          </a:prstGeom>
          <a:noFill/>
          <a:ln w="9525">
            <a:solidFill>
              <a:srgbClr val="002060"/>
            </a:solidFill>
            <a:miter lim="800000"/>
            <a:headEnd/>
            <a:tailEnd/>
          </a:ln>
        </p:spPr>
      </p:pic>
      <p:sp>
        <p:nvSpPr>
          <p:cNvPr id="19" name="Rectangle 18"/>
          <p:cNvSpPr/>
          <p:nvPr/>
        </p:nvSpPr>
        <p:spPr>
          <a:xfrm>
            <a:off x="6690648" y="5638799"/>
            <a:ext cx="3200400" cy="523220"/>
          </a:xfrm>
          <a:prstGeom prst="rect">
            <a:avLst/>
          </a:prstGeom>
        </p:spPr>
        <p:txBody>
          <a:bodyPr wrap="square">
            <a:spAutoFit/>
          </a:bodyPr>
          <a:lstStyle/>
          <a:p>
            <a:pPr algn="ctr" fontAlgn="base">
              <a:spcBef>
                <a:spcPct val="0"/>
              </a:spcBef>
              <a:spcAft>
                <a:spcPct val="0"/>
              </a:spcAft>
            </a:pPr>
            <a:r>
              <a:rPr lang="en-US" sz="1400" b="1" dirty="0" smtClean="0">
                <a:solidFill>
                  <a:prstClr val="black">
                    <a:lumMod val="65000"/>
                    <a:lumOff val="35000"/>
                  </a:prstClr>
                </a:solidFill>
                <a:cs typeface="Arial" charset="0"/>
                <a:hlinkClick r:id="rId7"/>
              </a:rPr>
              <a:t>Grant.Kim@LimNexus.com</a:t>
            </a:r>
            <a:r>
              <a:rPr lang="en-US" sz="1400" b="1" dirty="0" smtClean="0">
                <a:solidFill>
                  <a:prstClr val="black">
                    <a:lumMod val="65000"/>
                    <a:lumOff val="35000"/>
                  </a:prstClr>
                </a:solidFill>
                <a:cs typeface="Arial" charset="0"/>
              </a:rPr>
              <a:t/>
            </a:r>
            <a:br>
              <a:rPr lang="en-US" sz="1400" b="1" dirty="0" smtClean="0">
                <a:solidFill>
                  <a:prstClr val="black">
                    <a:lumMod val="65000"/>
                    <a:lumOff val="35000"/>
                  </a:prstClr>
                </a:solidFill>
                <a:cs typeface="Arial" charset="0"/>
              </a:rPr>
            </a:br>
            <a:endParaRPr lang="en-US" sz="1400" b="1" dirty="0">
              <a:solidFill>
                <a:prstClr val="black">
                  <a:lumMod val="65000"/>
                  <a:lumOff val="35000"/>
                </a:prstClr>
              </a:solidFill>
              <a:cs typeface="Arial" charset="0"/>
            </a:endParaRPr>
          </a:p>
        </p:txBody>
      </p:sp>
      <p:cxnSp>
        <p:nvCxnSpPr>
          <p:cNvPr id="22" name="Straight Connector 21"/>
          <p:cNvCxnSpPr/>
          <p:nvPr/>
        </p:nvCxnSpPr>
        <p:spPr>
          <a:xfrm>
            <a:off x="4373880" y="304800"/>
            <a:ext cx="0" cy="60198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433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JAMS Optional Appeal Procedure</a:t>
            </a:r>
            <a:endParaRPr lang="en-US" dirty="0"/>
          </a:p>
        </p:txBody>
      </p:sp>
      <p:sp>
        <p:nvSpPr>
          <p:cNvPr id="3" name="Content Placeholder 2"/>
          <p:cNvSpPr>
            <a:spLocks noGrp="1"/>
          </p:cNvSpPr>
          <p:nvPr>
            <p:ph idx="1"/>
          </p:nvPr>
        </p:nvSpPr>
        <p:spPr>
          <a:xfrm>
            <a:off x="640080" y="1778008"/>
            <a:ext cx="10668000" cy="4258733"/>
          </a:xfrm>
        </p:spPr>
        <p:txBody>
          <a:bodyPr>
            <a:normAutofit/>
          </a:bodyPr>
          <a:lstStyle/>
          <a:p>
            <a:pPr>
              <a:spcBef>
                <a:spcPts val="0"/>
              </a:spcBef>
              <a:spcAft>
                <a:spcPts val="1800"/>
              </a:spcAft>
            </a:pPr>
            <a:r>
              <a:rPr lang="en-US" dirty="0" smtClean="0"/>
              <a:t>Three person panel</a:t>
            </a:r>
          </a:p>
          <a:p>
            <a:pPr>
              <a:spcBef>
                <a:spcPts val="0"/>
              </a:spcBef>
              <a:spcAft>
                <a:spcPts val="1800"/>
              </a:spcAft>
            </a:pPr>
            <a:r>
              <a:rPr lang="en-US" dirty="0" smtClean="0"/>
              <a:t>The designated record on appeal is the entire underlying arbitral record (all exhibits submissions) including transcripts</a:t>
            </a:r>
          </a:p>
          <a:p>
            <a:pPr>
              <a:spcBef>
                <a:spcPts val="0"/>
              </a:spcBef>
              <a:spcAft>
                <a:spcPts val="1800"/>
              </a:spcAft>
            </a:pPr>
            <a:r>
              <a:rPr lang="en-US" dirty="0" smtClean="0"/>
              <a:t>No new evidence may be submitted with brief unless basis for appeal is exclusion of evidence </a:t>
            </a:r>
          </a:p>
          <a:p>
            <a:pPr>
              <a:spcBef>
                <a:spcPts val="0"/>
              </a:spcBef>
              <a:spcAft>
                <a:spcPts val="1800"/>
              </a:spcAft>
            </a:pPr>
            <a:r>
              <a:rPr lang="en-US" dirty="0" smtClean="0"/>
              <a:t>Short briefs (25 pages) are typical</a:t>
            </a:r>
          </a:p>
          <a:p>
            <a:pPr>
              <a:spcBef>
                <a:spcPts val="0"/>
              </a:spcBef>
              <a:spcAft>
                <a:spcPts val="1800"/>
              </a:spcAft>
            </a:pPr>
            <a:r>
              <a:rPr lang="en-US" dirty="0" smtClean="0"/>
              <a:t>No remand to original tribunal / Appellate Panel may reopen evidentiary record to hear new evidence “if necessary”</a:t>
            </a:r>
          </a:p>
        </p:txBody>
      </p:sp>
    </p:spTree>
    <p:extLst>
      <p:ext uri="{BB962C8B-B14F-4D97-AF65-F5344CB8AC3E}">
        <p14:creationId xmlns:p14="http://schemas.microsoft.com/office/powerpoint/2010/main" val="2114112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ICDR /AAA Appellate Review</a:t>
            </a:r>
            <a:endParaRPr lang="en-US" dirty="0"/>
          </a:p>
        </p:txBody>
      </p:sp>
      <p:sp>
        <p:nvSpPr>
          <p:cNvPr id="3" name="Content Placeholder 2"/>
          <p:cNvSpPr>
            <a:spLocks noGrp="1"/>
          </p:cNvSpPr>
          <p:nvPr>
            <p:ph idx="1"/>
          </p:nvPr>
        </p:nvSpPr>
        <p:spPr>
          <a:xfrm>
            <a:off x="640080" y="1422393"/>
            <a:ext cx="10668000" cy="4800600"/>
          </a:xfrm>
        </p:spPr>
        <p:txBody>
          <a:bodyPr>
            <a:normAutofit/>
          </a:bodyPr>
          <a:lstStyle/>
          <a:p>
            <a:pPr>
              <a:spcBef>
                <a:spcPts val="0"/>
              </a:spcBef>
              <a:spcAft>
                <a:spcPts val="1800"/>
              </a:spcAft>
            </a:pPr>
            <a:r>
              <a:rPr lang="en-US" dirty="0" smtClean="0"/>
              <a:t>Filing notice of appeal renders original award no longer final and enforceable</a:t>
            </a:r>
          </a:p>
          <a:p>
            <a:pPr>
              <a:spcBef>
                <a:spcPts val="0"/>
              </a:spcBef>
              <a:spcAft>
                <a:spcPts val="1800"/>
              </a:spcAft>
            </a:pPr>
            <a:r>
              <a:rPr lang="en-US" dirty="0" smtClean="0"/>
              <a:t>Panel drawn from AAA Appellate or ICDR (International) Appellate List </a:t>
            </a:r>
          </a:p>
          <a:p>
            <a:pPr>
              <a:spcBef>
                <a:spcPts val="0"/>
              </a:spcBef>
              <a:spcAft>
                <a:spcPts val="1800"/>
              </a:spcAft>
            </a:pPr>
            <a:r>
              <a:rPr lang="en-US" dirty="0" smtClean="0"/>
              <a:t>Specified grounds for appeal</a:t>
            </a:r>
          </a:p>
          <a:p>
            <a:pPr>
              <a:spcBef>
                <a:spcPts val="0"/>
              </a:spcBef>
              <a:spcAft>
                <a:spcPts val="1800"/>
              </a:spcAft>
            </a:pPr>
            <a:r>
              <a:rPr lang="en-US" dirty="0" smtClean="0"/>
              <a:t>A party may not submit evidence or raise an issue on appeal that was not raised in the underlying arbitration</a:t>
            </a:r>
          </a:p>
          <a:p>
            <a:pPr>
              <a:spcBef>
                <a:spcPts val="0"/>
              </a:spcBef>
              <a:spcAft>
                <a:spcPts val="1800"/>
              </a:spcAft>
            </a:pPr>
            <a:r>
              <a:rPr lang="en-US" dirty="0" smtClean="0"/>
              <a:t>Fairly strict time frames </a:t>
            </a:r>
          </a:p>
          <a:p>
            <a:pPr>
              <a:spcBef>
                <a:spcPts val="0"/>
              </a:spcBef>
              <a:spcAft>
                <a:spcPts val="1800"/>
              </a:spcAft>
            </a:pPr>
            <a:r>
              <a:rPr lang="en-US" dirty="0" smtClean="0"/>
              <a:t>The panel may not remand the case to a new tribunal (or previous tribunal). It may (a) adopt the award; (b) render its own; or </a:t>
            </a:r>
            <a:r>
              <a:rPr lang="de-DE" dirty="0" smtClean="0"/>
              <a:t>(c) request an extension of time to consider the</a:t>
            </a:r>
            <a:r>
              <a:rPr lang="de-DE" dirty="0"/>
              <a:t> </a:t>
            </a:r>
            <a:r>
              <a:rPr lang="de-DE" dirty="0" smtClean="0"/>
              <a:t>matter further. </a:t>
            </a:r>
            <a:endParaRPr lang="en-US" dirty="0"/>
          </a:p>
        </p:txBody>
      </p:sp>
    </p:spTree>
    <p:extLst>
      <p:ext uri="{BB962C8B-B14F-4D97-AF65-F5344CB8AC3E}">
        <p14:creationId xmlns:p14="http://schemas.microsoft.com/office/powerpoint/2010/main" val="4283467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BCICAC – Appellate Rules </a:t>
            </a:r>
            <a:endParaRPr lang="en-US" dirty="0"/>
          </a:p>
        </p:txBody>
      </p:sp>
      <p:sp>
        <p:nvSpPr>
          <p:cNvPr id="3" name="Content Placeholder 2"/>
          <p:cNvSpPr>
            <a:spLocks noGrp="1"/>
          </p:cNvSpPr>
          <p:nvPr>
            <p:ph idx="1"/>
          </p:nvPr>
        </p:nvSpPr>
        <p:spPr/>
        <p:txBody>
          <a:bodyPr/>
          <a:lstStyle/>
          <a:p>
            <a:r>
              <a:rPr lang="en-US" dirty="0" smtClean="0"/>
              <a:t>Appellate Rules are a part of the underlying Domestic Arbitration Rules </a:t>
            </a:r>
          </a:p>
          <a:p>
            <a:endParaRPr lang="en-US" dirty="0"/>
          </a:p>
          <a:p>
            <a:r>
              <a:rPr lang="en-US" dirty="0" smtClean="0"/>
              <a:t>The Appeals Tribunal has some discretion to determine the scope of the right of appeal </a:t>
            </a:r>
          </a:p>
          <a:p>
            <a:pPr marL="114300" indent="0">
              <a:buNone/>
            </a:pPr>
            <a:endParaRPr lang="en-US" dirty="0" smtClean="0"/>
          </a:p>
          <a:p>
            <a:endParaRPr lang="en-US" dirty="0"/>
          </a:p>
        </p:txBody>
      </p:sp>
    </p:spTree>
    <p:extLst>
      <p:ext uri="{BB962C8B-B14F-4D97-AF65-F5344CB8AC3E}">
        <p14:creationId xmlns:p14="http://schemas.microsoft.com/office/powerpoint/2010/main" val="609287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Spanish Court of Arbitration</a:t>
            </a:r>
            <a:endParaRPr lang="en-US" dirty="0"/>
          </a:p>
        </p:txBody>
      </p:sp>
      <p:sp>
        <p:nvSpPr>
          <p:cNvPr id="3" name="Content Placeholder 2"/>
          <p:cNvSpPr>
            <a:spLocks noGrp="1"/>
          </p:cNvSpPr>
          <p:nvPr>
            <p:ph idx="1"/>
          </p:nvPr>
        </p:nvSpPr>
        <p:spPr>
          <a:xfrm>
            <a:off x="640080" y="1600200"/>
            <a:ext cx="10668000" cy="4580467"/>
          </a:xfrm>
        </p:spPr>
        <p:txBody>
          <a:bodyPr/>
          <a:lstStyle/>
          <a:p>
            <a:pPr>
              <a:spcBef>
                <a:spcPts val="0"/>
              </a:spcBef>
              <a:spcAft>
                <a:spcPts val="1800"/>
              </a:spcAft>
            </a:pPr>
            <a:r>
              <a:rPr lang="en-US" dirty="0" smtClean="0"/>
              <a:t>“Second Instance Arbitration” – Regulation (Article) 39</a:t>
            </a:r>
          </a:p>
          <a:p>
            <a:pPr>
              <a:spcBef>
                <a:spcPts val="0"/>
              </a:spcBef>
              <a:spcAft>
                <a:spcPts val="1800"/>
              </a:spcAft>
            </a:pPr>
            <a:r>
              <a:rPr lang="en-US" dirty="0" smtClean="0"/>
              <a:t>Notice of Arbitration must be filed within 5 days of rendering of first award</a:t>
            </a:r>
          </a:p>
          <a:p>
            <a:pPr>
              <a:spcBef>
                <a:spcPts val="0"/>
              </a:spcBef>
              <a:spcAft>
                <a:spcPts val="1800"/>
              </a:spcAft>
            </a:pPr>
            <a:r>
              <a:rPr lang="en-US" dirty="0" smtClean="0"/>
              <a:t>Very tight deadlines </a:t>
            </a:r>
          </a:p>
          <a:p>
            <a:pPr>
              <a:spcBef>
                <a:spcPts val="0"/>
              </a:spcBef>
              <a:spcAft>
                <a:spcPts val="1800"/>
              </a:spcAft>
            </a:pPr>
            <a:r>
              <a:rPr lang="en-US" dirty="0" smtClean="0"/>
              <a:t>The grounds for appeal may include procedural “infringements” or other issues. The 2</a:t>
            </a:r>
            <a:r>
              <a:rPr lang="en-US" baseline="30000" dirty="0" smtClean="0"/>
              <a:t>nd</a:t>
            </a:r>
            <a:r>
              <a:rPr lang="en-US" dirty="0" smtClean="0"/>
              <a:t> Instance approach appears to follow Civil Law approaches to appeals </a:t>
            </a:r>
          </a:p>
          <a:p>
            <a:pPr>
              <a:spcBef>
                <a:spcPts val="0"/>
              </a:spcBef>
              <a:spcAft>
                <a:spcPts val="1800"/>
              </a:spcAft>
            </a:pPr>
            <a:r>
              <a:rPr lang="en-US" dirty="0" smtClean="0"/>
              <a:t>Optional process  </a:t>
            </a:r>
          </a:p>
          <a:p>
            <a:pPr>
              <a:spcBef>
                <a:spcPts val="0"/>
              </a:spcBef>
              <a:spcAft>
                <a:spcPts val="1800"/>
              </a:spcAft>
            </a:pPr>
            <a:endParaRPr lang="en-US" dirty="0"/>
          </a:p>
        </p:txBody>
      </p:sp>
    </p:spTree>
    <p:extLst>
      <p:ext uri="{BB962C8B-B14F-4D97-AF65-F5344CB8AC3E}">
        <p14:creationId xmlns:p14="http://schemas.microsoft.com/office/powerpoint/2010/main" val="760013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Arbitration Appeals?</a:t>
            </a:r>
            <a:br>
              <a:rPr lang="en-US" dirty="0" smtClean="0"/>
            </a:br>
            <a:r>
              <a:rPr lang="en-US" dirty="0" smtClean="0"/>
              <a:t>A Bad Idea</a:t>
            </a:r>
            <a:endParaRPr lang="en-US" dirty="0"/>
          </a:p>
        </p:txBody>
      </p:sp>
      <p:sp>
        <p:nvSpPr>
          <p:cNvPr id="3" name="Subtitle 2"/>
          <p:cNvSpPr>
            <a:spLocks noGrp="1"/>
          </p:cNvSpPr>
          <p:nvPr>
            <p:ph type="subTitle" idx="1"/>
          </p:nvPr>
        </p:nvSpPr>
        <p:spPr/>
        <p:txBody>
          <a:bodyPr/>
          <a:lstStyle/>
          <a:p>
            <a:r>
              <a:rPr lang="en-US" dirty="0" smtClean="0"/>
              <a:t>Michael Martinez Esq. </a:t>
            </a:r>
            <a:endParaRPr lang="en-US" dirty="0"/>
          </a:p>
        </p:txBody>
      </p:sp>
    </p:spTree>
    <p:extLst>
      <p:ext uri="{BB962C8B-B14F-4D97-AF65-F5344CB8AC3E}">
        <p14:creationId xmlns:p14="http://schemas.microsoft.com/office/powerpoint/2010/main" val="1440315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Arbitration?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An alternative to litigation.</a:t>
            </a:r>
            <a:br>
              <a:rPr lang="en-US" dirty="0" smtClean="0"/>
            </a:br>
            <a:endParaRPr lang="en-US" dirty="0"/>
          </a:p>
          <a:p>
            <a:r>
              <a:rPr lang="en-US" dirty="0" smtClean="0"/>
              <a:t>Supposedly faster and less expensive.</a:t>
            </a:r>
          </a:p>
          <a:p>
            <a:endParaRPr lang="en-US" dirty="0"/>
          </a:p>
          <a:p>
            <a:r>
              <a:rPr lang="en-US" dirty="0" smtClean="0"/>
              <a:t>Generally no discovery.</a:t>
            </a:r>
            <a:endParaRPr lang="en-US" dirty="0"/>
          </a:p>
          <a:p>
            <a:endParaRPr lang="en-US" dirty="0" smtClean="0"/>
          </a:p>
          <a:p>
            <a:r>
              <a:rPr lang="en-US" dirty="0" smtClean="0"/>
              <a:t>Results in final binding award with no appeal.</a:t>
            </a:r>
          </a:p>
          <a:p>
            <a:endParaRPr lang="en-US" dirty="0"/>
          </a:p>
          <a:p>
            <a:r>
              <a:rPr lang="en-US" dirty="0" smtClean="0"/>
              <a:t>Confidentiality often a factor.</a:t>
            </a:r>
            <a:br>
              <a:rPr lang="en-US" dirty="0" smtClean="0"/>
            </a:br>
            <a:endParaRPr lang="en-US" dirty="0"/>
          </a:p>
        </p:txBody>
      </p:sp>
    </p:spTree>
    <p:extLst>
      <p:ext uri="{BB962C8B-B14F-4D97-AF65-F5344CB8AC3E}">
        <p14:creationId xmlns:p14="http://schemas.microsoft.com/office/powerpoint/2010/main" val="11075511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3ATcJdMFHEac6TYAVx13wQ"/>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Blank PowerPoint Template">
  <a:themeElements>
    <a:clrScheme name="MoFo Colors">
      <a:dk1>
        <a:sysClr val="windowText" lastClr="000000"/>
      </a:dk1>
      <a:lt1>
        <a:sysClr val="window" lastClr="FFFFFF"/>
      </a:lt1>
      <a:dk2>
        <a:srgbClr val="0084A9"/>
      </a:dk2>
      <a:lt2>
        <a:srgbClr val="4D4D4D"/>
      </a:lt2>
      <a:accent1>
        <a:srgbClr val="EF4135"/>
      </a:accent1>
      <a:accent2>
        <a:srgbClr val="8DC63F"/>
      </a:accent2>
      <a:accent3>
        <a:srgbClr val="F58025"/>
      </a:accent3>
      <a:accent4>
        <a:srgbClr val="5A4099"/>
      </a:accent4>
      <a:accent5>
        <a:srgbClr val="1F497D"/>
      </a:accent5>
      <a:accent6>
        <a:srgbClr val="FFEF00"/>
      </a:accent6>
      <a:hlink>
        <a:srgbClr val="4DA9C5"/>
      </a:hlink>
      <a:folHlink>
        <a:srgbClr val="D1C39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2415</TotalTime>
  <Words>1926</Words>
  <Application>Microsoft Office PowerPoint</Application>
  <PresentationFormat>Custom</PresentationFormat>
  <Paragraphs>216</Paragraphs>
  <Slides>34</Slides>
  <Notes>1</Notes>
  <HiddenSlides>0</HiddenSlides>
  <MMClips>0</MMClips>
  <ScaleCrop>false</ScaleCrop>
  <HeadingPairs>
    <vt:vector size="4" baseType="variant">
      <vt:variant>
        <vt:lpstr>Theme</vt:lpstr>
      </vt:variant>
      <vt:variant>
        <vt:i4>4</vt:i4>
      </vt:variant>
      <vt:variant>
        <vt:lpstr>Slide Titles</vt:lpstr>
      </vt:variant>
      <vt:variant>
        <vt:i4>34</vt:i4>
      </vt:variant>
    </vt:vector>
  </HeadingPairs>
  <TitlesOfParts>
    <vt:vector size="38" baseType="lpstr">
      <vt:lpstr>Adjacency</vt:lpstr>
      <vt:lpstr>Blank PowerPoint Template</vt:lpstr>
      <vt:lpstr>Office Theme</vt:lpstr>
      <vt:lpstr>Ion Boardroom</vt:lpstr>
      <vt:lpstr>Appellate Review in International Arbitration </vt:lpstr>
      <vt:lpstr>Speakers </vt:lpstr>
      <vt:lpstr>An Overview of Internal Appeals Process </vt:lpstr>
      <vt:lpstr>JAMS Optional Appeal Procedure</vt:lpstr>
      <vt:lpstr>ICDR /AAA Appellate Review</vt:lpstr>
      <vt:lpstr>BCICAC – Appellate Rules </vt:lpstr>
      <vt:lpstr>Spanish Court of Arbitration</vt:lpstr>
      <vt:lpstr>Arbitration Appeals? A Bad Idea</vt:lpstr>
      <vt:lpstr>Why Use Arbitration?</vt:lpstr>
      <vt:lpstr>Why Use Arbitration (cont.)</vt:lpstr>
      <vt:lpstr>Downsides of Arbitration</vt:lpstr>
      <vt:lpstr>Adding an Appellate Process</vt:lpstr>
      <vt:lpstr>An Added Right to Appeal is a Bad Idea</vt:lpstr>
      <vt:lpstr>Appeal of Arbitration Awards – Standard of Review</vt:lpstr>
      <vt:lpstr>Outline</vt:lpstr>
      <vt:lpstr>An Arbitral Award is Meant to be Final – or is it?</vt:lpstr>
      <vt:lpstr>Challenge vs. Appeal  International Arbitral Awards </vt:lpstr>
      <vt:lpstr>Challenge vs. Appeal Domestic Arbitral Awards</vt:lpstr>
      <vt:lpstr>Appeal of Domestic Arbitral Awards Example - British Columbia’s Arbitration Act, RSBC 1996, s. 31 </vt:lpstr>
      <vt:lpstr>Appeal of Domestic Arbitral Awards Example - British Columbia’s Arbitration Act, RSBC 1996 </vt:lpstr>
      <vt:lpstr>Appeal of Domestic Arbitral Awards Example - British Columbia’s Arbitration Act, RSBC 1996 </vt:lpstr>
      <vt:lpstr>Can Parties Expand Statutory Appeal Rights by Agreement?</vt:lpstr>
      <vt:lpstr>The Standard of Review  by Appellate Tribunals</vt:lpstr>
      <vt:lpstr>The Standard of Review  by Appellate Tribunals</vt:lpstr>
      <vt:lpstr>The Standard of Review by Appellate Tribunals</vt:lpstr>
      <vt:lpstr>The Standard of Review by Appellate Tribunals</vt:lpstr>
      <vt:lpstr>Questions?</vt:lpstr>
      <vt:lpstr>Appealing Arbitration Awards: Alternative Options</vt:lpstr>
      <vt:lpstr>How Get the Benefits of an Appeal Without the Drawbacks?</vt:lpstr>
      <vt:lpstr>Alternative 1: Request to Tribunal to Correct or Interpret Final Award</vt:lpstr>
      <vt:lpstr>Alternative 2: Draft Opinion</vt:lpstr>
      <vt:lpstr>Alternative 3: “Referenten Audienz”</vt:lpstr>
      <vt:lpstr>Alternative 4: Internal Review by Institution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Appellate Review in International Arbitraiton </dc:title>
  <dc:creator>Nathan O'Malley</dc:creator>
  <cp:lastModifiedBy>Model User</cp:lastModifiedBy>
  <cp:revision>24</cp:revision>
  <cp:lastPrinted>2018-03-13T21:29:09Z</cp:lastPrinted>
  <dcterms:created xsi:type="dcterms:W3CDTF">2018-03-05T15:24:18Z</dcterms:created>
  <dcterms:modified xsi:type="dcterms:W3CDTF">2018-03-13T21:32:00Z</dcterms:modified>
</cp:coreProperties>
</file>